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3"/>
    <p:sldId id="257" r:id="rId4"/>
    <p:sldId id="258" r:id="rId5"/>
    <p:sldId id="260" r:id="rId6"/>
    <p:sldId id="261" r:id="rId7"/>
    <p:sldId id="316" r:id="rId8"/>
    <p:sldId id="317" r:id="rId9"/>
    <p:sldId id="480" r:id="rId10"/>
    <p:sldId id="347" r:id="rId11"/>
    <p:sldId id="324" r:id="rId12"/>
    <p:sldId id="275" r:id="rId13"/>
    <p:sldId id="481" r:id="rId14"/>
    <p:sldId id="482" r:id="rId15"/>
    <p:sldId id="276" r:id="rId16"/>
    <p:sldId id="274" r:id="rId17"/>
    <p:sldId id="282" r:id="rId18"/>
    <p:sldId id="454" r:id="rId19"/>
    <p:sldId id="455" r:id="rId20"/>
    <p:sldId id="283" r:id="rId21"/>
    <p:sldId id="356" r:id="rId22"/>
    <p:sldId id="430" r:id="rId23"/>
    <p:sldId id="456" r:id="rId24"/>
    <p:sldId id="457" r:id="rId25"/>
    <p:sldId id="458" r:id="rId26"/>
    <p:sldId id="459" r:id="rId27"/>
    <p:sldId id="460" r:id="rId28"/>
    <p:sldId id="348" r:id="rId29"/>
    <p:sldId id="431" r:id="rId30"/>
    <p:sldId id="432" r:id="rId31"/>
    <p:sldId id="433" r:id="rId32"/>
    <p:sldId id="434" r:id="rId33"/>
    <p:sldId id="435" r:id="rId34"/>
    <p:sldId id="436" r:id="rId35"/>
    <p:sldId id="437" r:id="rId36"/>
    <p:sldId id="438" r:id="rId37"/>
    <p:sldId id="439" r:id="rId38"/>
    <p:sldId id="440" r:id="rId39"/>
    <p:sldId id="264" r:id="rId40"/>
    <p:sldId id="461" r:id="rId41"/>
    <p:sldId id="280" r:id="rId42"/>
    <p:sldId id="281"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111" d="100"/>
          <a:sy n="111" d="100"/>
        </p:scale>
        <p:origin x="534" y="78"/>
      </p:cViewPr>
      <p:guideLst>
        <p:guide orient="horz" pos="2159"/>
        <p:guide pos="37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2.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GI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GIF"/></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16.png"/><Relationship Id="rId6" Type="http://schemas.openxmlformats.org/officeDocument/2006/relationships/tags" Target="../tags/tag3.xml"/><Relationship Id="rId5" Type="http://schemas.openxmlformats.org/officeDocument/2006/relationships/image" Target="../media/image15.png"/><Relationship Id="rId4" Type="http://schemas.openxmlformats.org/officeDocument/2006/relationships/tags" Target="../tags/tag2.xml"/><Relationship Id="rId3" Type="http://schemas.openxmlformats.org/officeDocument/2006/relationships/image" Target="../media/image14.png"/><Relationship Id="rId2" Type="http://schemas.openxmlformats.org/officeDocument/2006/relationships/tags" Target="../tags/tag1.xml"/><Relationship Id="rId1" Type="http://schemas.openxmlformats.org/officeDocument/2006/relationships/image" Target="../media/image2.GIF"/></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tags" Target="../tags/tag5.xml"/><Relationship Id="rId3" Type="http://schemas.openxmlformats.org/officeDocument/2006/relationships/image" Target="../media/image17.png"/><Relationship Id="rId2" Type="http://schemas.openxmlformats.org/officeDocument/2006/relationships/tags" Target="../tags/tag4.xml"/><Relationship Id="rId1" Type="http://schemas.openxmlformats.org/officeDocument/2006/relationships/image" Target="../media/image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tags" Target="../tags/tag6.xml"/><Relationship Id="rId1" Type="http://schemas.openxmlformats.org/officeDocument/2006/relationships/image" Target="../media/image2.GIF"/></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tags" Target="../tags/tag7.xml"/><Relationship Id="rId1" Type="http://schemas.openxmlformats.org/officeDocument/2006/relationships/image" Target="../media/image2.GI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tags" Target="../tags/tag8.xml"/><Relationship Id="rId1" Type="http://schemas.openxmlformats.org/officeDocument/2006/relationships/image" Target="../media/image2.GI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tags" Target="../tags/tag9.xml"/><Relationship Id="rId1" Type="http://schemas.openxmlformats.org/officeDocument/2006/relationships/image" Target="../media/image2.GI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tags" Target="../tags/tag10.xml"/><Relationship Id="rId1" Type="http://schemas.openxmlformats.org/officeDocument/2006/relationships/image" Target="../media/image2.GIF"/></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tags" Target="../tags/tag11.xml"/><Relationship Id="rId1" Type="http://schemas.openxmlformats.org/officeDocument/2006/relationships/image" Target="../media/image2.GIF"/></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tags" Target="../tags/tag12.xml"/><Relationship Id="rId1" Type="http://schemas.openxmlformats.org/officeDocument/2006/relationships/image" Target="../media/image2.GIF"/></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image" Target="../media/image2.GI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image" Target="../media/image2.GI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tags" Target="../tags/tag15.xml"/><Relationship Id="rId1" Type="http://schemas.openxmlformats.org/officeDocument/2006/relationships/image" Target="../media/image2.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GIF"/></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tags" Target="../tags/tag16.xml"/><Relationship Id="rId1" Type="http://schemas.openxmlformats.org/officeDocument/2006/relationships/image" Target="../media/image2.GIF"/></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image" Target="../media/image2.GIF"/></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tags" Target="../tags/tag18.xml"/><Relationship Id="rId1" Type="http://schemas.openxmlformats.org/officeDocument/2006/relationships/image" Target="../media/image2.GI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tags" Target="../tags/tag19.xml"/><Relationship Id="rId1" Type="http://schemas.openxmlformats.org/officeDocument/2006/relationships/image" Target="../media/image2.GIF"/></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tags" Target="../tags/tag20.xml"/><Relationship Id="rId1" Type="http://schemas.openxmlformats.org/officeDocument/2006/relationships/image" Target="../media/image2.GIF"/></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tags" Target="../tags/tag21.xml"/><Relationship Id="rId1" Type="http://schemas.openxmlformats.org/officeDocument/2006/relationships/image" Target="../media/image2.GIF"/></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tags" Target="../tags/tag22.xml"/><Relationship Id="rId1" Type="http://schemas.openxmlformats.org/officeDocument/2006/relationships/image" Target="../media/image2.GIF"/></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tags" Target="../tags/tag24.xml"/><Relationship Id="rId3"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image" Target="../media/image2.GI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825_fw_LOGO-DNC"/>
          <p:cNvPicPr>
            <a:picLocks noChangeAspect="1"/>
          </p:cNvPicPr>
          <p:nvPr/>
        </p:nvPicPr>
        <p:blipFill>
          <a:blip r:embed="rId1"/>
          <a:srcRect b="8208"/>
          <a:stretch>
            <a:fillRect/>
          </a:stretch>
        </p:blipFill>
        <p:spPr>
          <a:xfrm>
            <a:off x="683895" y="58420"/>
            <a:ext cx="982980" cy="903605"/>
          </a:xfrm>
          <a:prstGeom prst="rect">
            <a:avLst/>
          </a:prstGeom>
        </p:spPr>
      </p:pic>
      <p:pic>
        <p:nvPicPr>
          <p:cNvPr id="23" name="Picture 22" descr="825_fw_LOGO-DNC"/>
          <p:cNvPicPr>
            <a:picLocks noChangeAspect="1"/>
          </p:cNvPicPr>
          <p:nvPr/>
        </p:nvPicPr>
        <p:blipFill>
          <a:blip r:embed="rId1"/>
          <a:srcRect t="93212"/>
          <a:stretch>
            <a:fillRect/>
          </a:stretch>
        </p:blipFill>
        <p:spPr>
          <a:xfrm>
            <a:off x="697230" y="1134745"/>
            <a:ext cx="1033780" cy="95250"/>
          </a:xfrm>
          <a:prstGeom prst="rect">
            <a:avLst/>
          </a:prstGeom>
        </p:spPr>
      </p:pic>
      <p:sp>
        <p:nvSpPr>
          <p:cNvPr id="2" name="Title 1"/>
          <p:cNvSpPr>
            <a:spLocks noGrp="1"/>
          </p:cNvSpPr>
          <p:nvPr>
            <p:ph type="ctrTitle"/>
          </p:nvPr>
        </p:nvSpPr>
        <p:spPr>
          <a:xfrm>
            <a:off x="2177986" y="1646955"/>
            <a:ext cx="7960815" cy="819785"/>
          </a:xfrm>
        </p:spPr>
        <p:txBody>
          <a:bodyPr>
            <a:noAutofit/>
          </a:bodyPr>
          <a:lstStyle/>
          <a:p>
            <a:r>
              <a:rPr lang="en-US" sz="4000" b="1" dirty="0"/>
              <a:t>BÁO CÁO KHÓA LUẬN TỐT NGHIỆP</a:t>
            </a:r>
            <a:endParaRPr lang="en-US" sz="4000" b="1" dirty="0"/>
          </a:p>
        </p:txBody>
      </p:sp>
      <p:sp>
        <p:nvSpPr>
          <p:cNvPr id="3" name="Subtitle 2"/>
          <p:cNvSpPr>
            <a:spLocks noGrp="1"/>
          </p:cNvSpPr>
          <p:nvPr>
            <p:ph type="subTitle" idx="1"/>
          </p:nvPr>
        </p:nvSpPr>
        <p:spPr>
          <a:xfrm>
            <a:off x="787400" y="2535886"/>
            <a:ext cx="10924540" cy="1661851"/>
          </a:xfrm>
        </p:spPr>
        <p:txBody>
          <a:bodyPr>
            <a:noAutofit/>
          </a:bodyPr>
          <a:lstStyle/>
          <a:p>
            <a:pPr algn="l"/>
            <a:r>
              <a:rPr lang="en-US" sz="1800" b="1" u="sng" dirty="0" err="1">
                <a:latin typeface="Calibri (Body)"/>
              </a:rPr>
              <a:t>Tên</a:t>
            </a:r>
            <a:r>
              <a:rPr lang="en-US" sz="1800" b="1" u="sng" dirty="0">
                <a:latin typeface="Calibri (Body)"/>
              </a:rPr>
              <a:t> </a:t>
            </a:r>
            <a:r>
              <a:rPr lang="en-US" sz="1800" b="1" u="sng" dirty="0" err="1">
                <a:latin typeface="Calibri (Body)"/>
              </a:rPr>
              <a:t>đề</a:t>
            </a:r>
            <a:r>
              <a:rPr lang="en-US" sz="1800" b="1" u="sng" dirty="0">
                <a:latin typeface="Calibri (Body)"/>
              </a:rPr>
              <a:t> </a:t>
            </a:r>
            <a:r>
              <a:rPr lang="en-US" sz="1800" b="1" u="sng" dirty="0" err="1">
                <a:latin typeface="Calibri (Body)"/>
              </a:rPr>
              <a:t>tài</a:t>
            </a:r>
            <a:r>
              <a:rPr lang="en-US" sz="1800" b="1" u="sng" dirty="0">
                <a:latin typeface="Calibri (Body)"/>
              </a:rPr>
              <a:t>:</a:t>
            </a:r>
            <a:endParaRPr lang="en-US" sz="1800" b="1" u="sng" dirty="0">
              <a:latin typeface="Calibri (Body)"/>
            </a:endParaRPr>
          </a:p>
          <a:p>
            <a:pPr algn="l"/>
            <a:endParaRPr lang="en-US" b="1" u="sng" dirty="0">
              <a:latin typeface="Calibri (Body)"/>
            </a:endParaRPr>
          </a:p>
          <a:p>
            <a:r>
              <a:rPr lang="vi-VN" b="1" dirty="0">
                <a:latin typeface="Calibri (Body)"/>
              </a:rPr>
              <a:t>XÂY DỰNG HỆ THỐNG </a:t>
            </a:r>
            <a:r>
              <a:rPr lang="en-US" b="1" dirty="0">
                <a:latin typeface="Calibri (Body)"/>
              </a:rPr>
              <a:t>QUẢN LÝ CHUỖI TRUNG TÂM ĐÀO TẠO VÀ TRÔNG GIỮ HỌC SINH CẤP 1 VÀ CẤP 2 TƯ THỤC</a:t>
            </a:r>
            <a:endParaRPr lang="en-US" dirty="0">
              <a:latin typeface="Calibri (Body)"/>
            </a:endParaRPr>
          </a:p>
          <a:p>
            <a:endParaRPr lang="en-US" dirty="0">
              <a:latin typeface="Calibri (Body)"/>
            </a:endParaRPr>
          </a:p>
        </p:txBody>
      </p:sp>
      <p:sp>
        <p:nvSpPr>
          <p:cNvPr id="10" name="Title 1"/>
          <p:cNvSpPr>
            <a:spLocks noGrp="1"/>
          </p:cNvSpPr>
          <p:nvPr/>
        </p:nvSpPr>
        <p:spPr>
          <a:xfrm>
            <a:off x="3334757" y="187960"/>
            <a:ext cx="5647275" cy="9467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solidFill>
                  <a:srgbClr val="FF0000"/>
                </a:solidFill>
              </a:rPr>
              <a:t>TRƯỜNG ĐẠI HỌC NAM CẦN THƠ</a:t>
            </a:r>
            <a:endParaRPr lang="en-US" sz="3000" b="1" dirty="0">
              <a:solidFill>
                <a:srgbClr val="FF0000"/>
              </a:solidFill>
            </a:endParaRPr>
          </a:p>
          <a:p>
            <a:r>
              <a:rPr lang="en-US" sz="3000" b="1" dirty="0">
                <a:solidFill>
                  <a:srgbClr val="FF0000"/>
                </a:solidFill>
              </a:rPr>
              <a:t>KHOA CÔNG NGHỆ THÔNG TIN</a:t>
            </a:r>
            <a:endParaRPr lang="en-US" sz="3000" b="1" dirty="0">
              <a:solidFill>
                <a:srgbClr val="FF0000"/>
              </a:solidFill>
            </a:endParaRPr>
          </a:p>
        </p:txBody>
      </p:sp>
      <p:sp>
        <p:nvSpPr>
          <p:cNvPr id="11" name="Text Box 10"/>
          <p:cNvSpPr txBox="1"/>
          <p:nvPr/>
        </p:nvSpPr>
        <p:spPr>
          <a:xfrm>
            <a:off x="787400" y="4676775"/>
            <a:ext cx="10741991" cy="1630045"/>
          </a:xfrm>
          <a:prstGeom prst="rect">
            <a:avLst/>
          </a:prstGeom>
          <a:noFill/>
        </p:spPr>
        <p:txBody>
          <a:bodyPr wrap="square" rtlCol="0">
            <a:spAutoFit/>
          </a:bodyPr>
          <a:lstStyle/>
          <a:p>
            <a:r>
              <a:rPr lang="en-US" sz="2500" b="1" dirty="0"/>
              <a:t>Sinh viên </a:t>
            </a:r>
            <a:r>
              <a:rPr lang="en-US" sz="2500" b="1" dirty="0" err="1"/>
              <a:t>thực</a:t>
            </a:r>
            <a:r>
              <a:rPr lang="en-US" sz="2500" b="1" dirty="0"/>
              <a:t> </a:t>
            </a:r>
            <a:r>
              <a:rPr lang="en-US" sz="2500" b="1" dirty="0" err="1"/>
              <a:t>hiện</a:t>
            </a:r>
            <a:r>
              <a:rPr lang="en-US" sz="2500" b="1" dirty="0"/>
              <a:t>:						</a:t>
            </a:r>
            <a:r>
              <a:rPr lang="en-US" sz="2500" b="1" dirty="0">
                <a:sym typeface="+mn-ea"/>
              </a:rPr>
              <a:t>Giảng viên hướng dẫn:</a:t>
            </a:r>
            <a:endParaRPr lang="en-US" sz="2500" b="1" dirty="0"/>
          </a:p>
          <a:p>
            <a:r>
              <a:rPr lang="en-US" sz="2500" dirty="0"/>
              <a:t>Hà Thanh Bền  						</a:t>
            </a:r>
            <a:r>
              <a:rPr lang="en-US" sz="2500" dirty="0" err="1">
                <a:sym typeface="+mn-ea"/>
              </a:rPr>
              <a:t>Ths</a:t>
            </a:r>
            <a:r>
              <a:rPr lang="en-US" sz="2500" dirty="0">
                <a:sym typeface="+mn-ea"/>
              </a:rPr>
              <a:t>. Võ Văn Phúc</a:t>
            </a:r>
            <a:endParaRPr lang="en-US" sz="2500" dirty="0"/>
          </a:p>
          <a:p>
            <a:endParaRPr lang="en-US" sz="2500" dirty="0"/>
          </a:p>
          <a:p>
            <a:r>
              <a:rPr lang="en-US" sz="2500" dirty="0"/>
              <a:t>	</a:t>
            </a:r>
            <a:endParaRPr lang="en-US" sz="2500" dirty="0"/>
          </a:p>
        </p:txBody>
      </p:sp>
      <p:sp>
        <p:nvSpPr>
          <p:cNvPr id="13" name="Footer Placeholder 12"/>
          <p:cNvSpPr>
            <a:spLocks noGrp="1"/>
          </p:cNvSpPr>
          <p:nvPr>
            <p:ph type="ftr" sz="quarter" idx="11"/>
          </p:nvPr>
        </p:nvSpPr>
        <p:spPr>
          <a:xfrm>
            <a:off x="5660390" y="6637655"/>
            <a:ext cx="871220" cy="220345"/>
          </a:xfrm>
        </p:spPr>
        <p:txBody>
          <a:bodyPr/>
          <a:lstStyle/>
          <a:p>
            <a:r>
              <a:rPr lang="en-US">
                <a:solidFill>
                  <a:schemeClr val="bg1"/>
                </a:solidFill>
              </a:rPr>
              <a:t>1</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838200" y="1252855"/>
            <a:ext cx="10516235" cy="2301228"/>
          </a:xfrm>
        </p:spPr>
        <p:txBody>
          <a:bodyPr>
            <a:noAutofit/>
          </a:bodyPr>
          <a:lstStyle/>
          <a:p>
            <a:pPr marL="0" indent="0">
              <a:buNone/>
            </a:pPr>
            <a:r>
              <a:rPr lang="en-US" sz="2700" b="1" dirty="0" err="1"/>
              <a:t>Công</a:t>
            </a:r>
            <a:r>
              <a:rPr lang="en-US" sz="2700" b="1" dirty="0"/>
              <a:t> </a:t>
            </a:r>
            <a:r>
              <a:rPr lang="en-US" sz="2700" b="1" dirty="0" err="1"/>
              <a:t>cụ</a:t>
            </a:r>
            <a:r>
              <a:rPr lang="en-US" sz="2700" b="1" dirty="0"/>
              <a:t> </a:t>
            </a:r>
            <a:r>
              <a:rPr lang="en-US" sz="2700" b="1" dirty="0" err="1"/>
              <a:t>và</a:t>
            </a:r>
            <a:r>
              <a:rPr lang="en-US" sz="2700" b="1" dirty="0"/>
              <a:t> </a:t>
            </a:r>
            <a:r>
              <a:rPr lang="en-US" sz="2700" b="1" dirty="0" err="1"/>
              <a:t>công</a:t>
            </a:r>
            <a:r>
              <a:rPr lang="en-US" sz="2700" b="1" dirty="0"/>
              <a:t> </a:t>
            </a:r>
            <a:r>
              <a:rPr lang="en-US" sz="2700" b="1" dirty="0" err="1"/>
              <a:t>nghệ</a:t>
            </a:r>
            <a:r>
              <a:rPr lang="en-US" sz="2700" b="1" dirty="0"/>
              <a:t> </a:t>
            </a:r>
            <a:r>
              <a:rPr lang="en-US" sz="2700" b="1" dirty="0" err="1"/>
              <a:t>sử</a:t>
            </a:r>
            <a:r>
              <a:rPr lang="en-US" sz="2700" b="1" dirty="0"/>
              <a:t> </a:t>
            </a:r>
            <a:r>
              <a:rPr lang="en-US" sz="2700" b="1" dirty="0" err="1"/>
              <a:t>dụng</a:t>
            </a:r>
            <a:r>
              <a:rPr lang="en-US" sz="2700" b="1" dirty="0"/>
              <a:t>: </a:t>
            </a:r>
            <a:r>
              <a:rPr lang="en-US" sz="2700" dirty="0"/>
              <a:t>      </a:t>
            </a:r>
            <a:endParaRPr lang="en-US" sz="2700" dirty="0"/>
          </a:p>
          <a:p>
            <a:r>
              <a:rPr lang="en-US" sz="2700" dirty="0" err="1"/>
              <a:t>Ngôn</a:t>
            </a:r>
            <a:r>
              <a:rPr lang="en-US" sz="2700" dirty="0"/>
              <a:t> </a:t>
            </a:r>
            <a:r>
              <a:rPr lang="en-US" sz="2700" dirty="0" err="1"/>
              <a:t>ngữ</a:t>
            </a:r>
            <a:r>
              <a:rPr lang="en-US" sz="2700" dirty="0"/>
              <a:t> </a:t>
            </a:r>
            <a:r>
              <a:rPr lang="en-US" sz="2700" dirty="0" err="1"/>
              <a:t>lập</a:t>
            </a:r>
            <a:r>
              <a:rPr lang="en-US" sz="2700" dirty="0"/>
              <a:t> </a:t>
            </a:r>
            <a:r>
              <a:rPr lang="en-US" sz="2700" dirty="0" err="1"/>
              <a:t>trình</a:t>
            </a:r>
            <a:r>
              <a:rPr lang="en-US" sz="2700" dirty="0"/>
              <a:t>: C#.</a:t>
            </a:r>
            <a:endParaRPr lang="en-US" sz="2700" dirty="0"/>
          </a:p>
          <a:p>
            <a:r>
              <a:rPr lang="en-US" sz="2700" dirty="0"/>
              <a:t>CSDL: Microsoft SQL Server.</a:t>
            </a:r>
            <a:endParaRPr lang="en-US" sz="2700" dirty="0"/>
          </a:p>
          <a:p>
            <a:r>
              <a:rPr lang="en-US" sz="2700" dirty="0" err="1"/>
              <a:t>Công</a:t>
            </a:r>
            <a:r>
              <a:rPr lang="en-US" sz="2700" dirty="0"/>
              <a:t> </a:t>
            </a:r>
            <a:r>
              <a:rPr lang="en-US" sz="2700" dirty="0" err="1"/>
              <a:t>cụ</a:t>
            </a:r>
            <a:r>
              <a:rPr lang="en-US" sz="2700" dirty="0"/>
              <a:t> </a:t>
            </a:r>
            <a:r>
              <a:rPr lang="en-US" sz="2700" dirty="0" err="1"/>
              <a:t>sử</a:t>
            </a:r>
            <a:r>
              <a:rPr lang="en-US" sz="2700" dirty="0"/>
              <a:t> </a:t>
            </a:r>
            <a:r>
              <a:rPr lang="en-US" sz="2700" dirty="0" err="1"/>
              <a:t>dụng</a:t>
            </a:r>
            <a:r>
              <a:rPr lang="en-US" sz="2700" dirty="0"/>
              <a:t>: Visual Studio 2022, </a:t>
            </a:r>
            <a:r>
              <a:rPr lang="en-US" sz="2700" dirty="0" err="1"/>
              <a:t>Sql</a:t>
            </a:r>
            <a:r>
              <a:rPr lang="en-US" sz="2700" dirty="0"/>
              <a:t> Server 2019</a:t>
            </a:r>
            <a:endParaRPr lang="en-US" sz="2700" dirty="0"/>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18</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7565"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pic>
        <p:nvPicPr>
          <p:cNvPr id="13" name="Content Placeholder 12" descr="sqlserver"/>
          <p:cNvPicPr>
            <a:picLocks noGrp="1" noChangeAspect="1"/>
          </p:cNvPicPr>
          <p:nvPr>
            <p:ph sz="half" idx="2"/>
          </p:nvPr>
        </p:nvPicPr>
        <p:blipFill>
          <a:blip r:embed="rId2"/>
          <a:stretch>
            <a:fillRect/>
          </a:stretch>
        </p:blipFill>
        <p:spPr>
          <a:xfrm>
            <a:off x="4934757" y="3786611"/>
            <a:ext cx="2321560" cy="1736515"/>
          </a:xfrm>
          <a:prstGeom prst="rect">
            <a:avLst/>
          </a:prstGeom>
        </p:spPr>
      </p:pic>
      <p:pic>
        <p:nvPicPr>
          <p:cNvPr id="15" name="Picture 14" descr="kisspng-c-programming-language-logo-microsoft-visual-stud-atlas-portfolio-5b89919299aab1.1956912415357423546294-removebg-preview"/>
          <p:cNvPicPr>
            <a:picLocks noChangeAspect="1"/>
          </p:cNvPicPr>
          <p:nvPr/>
        </p:nvPicPr>
        <p:blipFill>
          <a:blip r:embed="rId3"/>
          <a:stretch>
            <a:fillRect/>
          </a:stretch>
        </p:blipFill>
        <p:spPr>
          <a:xfrm>
            <a:off x="1602475" y="3917223"/>
            <a:ext cx="1660194" cy="1475898"/>
          </a:xfrm>
          <a:prstGeom prst="rect">
            <a:avLst/>
          </a:prstGeom>
        </p:spPr>
      </p:pic>
      <p:pic>
        <p:nvPicPr>
          <p:cNvPr id="16" name="Picture 15" descr="visualstudio-2019-62bfdf4c9e"/>
          <p:cNvPicPr>
            <a:picLocks noChangeAspect="1"/>
          </p:cNvPicPr>
          <p:nvPr/>
        </p:nvPicPr>
        <p:blipFill>
          <a:blip r:embed="rId4"/>
          <a:stretch>
            <a:fillRect/>
          </a:stretch>
        </p:blipFill>
        <p:spPr>
          <a:xfrm>
            <a:off x="9015381" y="3687764"/>
            <a:ext cx="1835150" cy="18351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20</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4. Phân tích và thiết kế hệ thống</a:t>
            </a:r>
            <a:endParaRPr lang="en-US" sz="3000">
              <a:solidFill>
                <a:schemeClr val="bg1"/>
              </a:solidFill>
              <a:sym typeface="+mn-ea"/>
            </a:endParaRPr>
          </a:p>
        </p:txBody>
      </p:sp>
      <p:sp>
        <p:nvSpPr>
          <p:cNvPr id="20" name="Content Placeholder 2"/>
          <p:cNvSpPr>
            <a:spLocks noGrp="1"/>
          </p:cNvSpPr>
          <p:nvPr/>
        </p:nvSpPr>
        <p:spPr>
          <a:xfrm>
            <a:off x="838200" y="977265"/>
            <a:ext cx="10516235" cy="654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Khảo sát và mô hình hóa hệ thống:</a:t>
            </a:r>
            <a:endParaRPr lang="en-US" b="1"/>
          </a:p>
        </p:txBody>
      </p:sp>
      <p:pic>
        <p:nvPicPr>
          <p:cNvPr id="14" name="Picture 3"/>
          <p:cNvPicPr>
            <a:picLocks noChangeAspect="1"/>
          </p:cNvPicPr>
          <p:nvPr>
            <p:ph idx="1"/>
          </p:nvPr>
        </p:nvPicPr>
        <p:blipFill>
          <a:blip r:embed="rId2"/>
          <a:stretch>
            <a:fillRect/>
          </a:stretch>
        </p:blipFill>
        <p:spPr>
          <a:xfrm>
            <a:off x="1351280" y="1526540"/>
            <a:ext cx="9765665" cy="486981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20</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4. Phân tích và thiết kế hệ thống</a:t>
            </a:r>
            <a:endParaRPr lang="en-US" sz="3000">
              <a:solidFill>
                <a:schemeClr val="bg1"/>
              </a:solidFill>
              <a:sym typeface="+mn-ea"/>
            </a:endParaRPr>
          </a:p>
        </p:txBody>
      </p:sp>
      <p:sp>
        <p:nvSpPr>
          <p:cNvPr id="20" name="Content Placeholder 2"/>
          <p:cNvSpPr>
            <a:spLocks noGrp="1"/>
          </p:cNvSpPr>
          <p:nvPr/>
        </p:nvSpPr>
        <p:spPr>
          <a:xfrm>
            <a:off x="838200" y="977265"/>
            <a:ext cx="10516235" cy="654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Biểu đồ ngữ cảnh hệ thống</a:t>
            </a:r>
            <a:endParaRPr lang="en-US" b="1"/>
          </a:p>
        </p:txBody>
      </p:sp>
      <p:pic>
        <p:nvPicPr>
          <p:cNvPr id="15" name="Picture 4"/>
          <p:cNvPicPr>
            <a:picLocks noChangeAspect="1"/>
          </p:cNvPicPr>
          <p:nvPr>
            <p:ph idx="1"/>
          </p:nvPr>
        </p:nvPicPr>
        <p:blipFill>
          <a:blip r:embed="rId2"/>
          <a:stretch>
            <a:fillRect/>
          </a:stretch>
        </p:blipFill>
        <p:spPr>
          <a:xfrm>
            <a:off x="2656840" y="1433195"/>
            <a:ext cx="6879590" cy="492315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20</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4. Phân tích và thiết kế hệ thống</a:t>
            </a:r>
            <a:endParaRPr lang="en-US" sz="3000">
              <a:solidFill>
                <a:schemeClr val="bg1"/>
              </a:solidFill>
              <a:sym typeface="+mn-ea"/>
            </a:endParaRPr>
          </a:p>
        </p:txBody>
      </p:sp>
      <p:sp>
        <p:nvSpPr>
          <p:cNvPr id="20" name="Content Placeholder 2"/>
          <p:cNvSpPr>
            <a:spLocks noGrp="1"/>
          </p:cNvSpPr>
          <p:nvPr/>
        </p:nvSpPr>
        <p:spPr>
          <a:xfrm>
            <a:off x="838200" y="977265"/>
            <a:ext cx="10516235" cy="654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Biểu đồ use-case tổng quát</a:t>
            </a:r>
            <a:endParaRPr lang="en-US" b="1"/>
          </a:p>
        </p:txBody>
      </p:sp>
      <p:pic>
        <p:nvPicPr>
          <p:cNvPr id="2" name="Content Placeholder 1"/>
          <p:cNvPicPr>
            <a:picLocks noChangeAspect="1"/>
          </p:cNvPicPr>
          <p:nvPr>
            <p:ph sz="half" idx="2"/>
          </p:nvPr>
        </p:nvPicPr>
        <p:blipFill>
          <a:blip r:embed="rId2"/>
          <a:stretch>
            <a:fillRect/>
          </a:stretch>
        </p:blipFill>
        <p:spPr>
          <a:xfrm>
            <a:off x="1832610" y="1558290"/>
            <a:ext cx="8909685" cy="49961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21</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7565"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4. Phân tích và thiết kế hệ thống</a:t>
            </a:r>
            <a:endParaRPr lang="en-US" sz="3000">
              <a:solidFill>
                <a:schemeClr val="bg1"/>
              </a:solidFill>
              <a:sym typeface="+mn-ea"/>
            </a:endParaRPr>
          </a:p>
        </p:txBody>
      </p:sp>
      <p:sp>
        <p:nvSpPr>
          <p:cNvPr id="20" name="Content Placeholder 2"/>
          <p:cNvSpPr>
            <a:spLocks noGrp="1"/>
          </p:cNvSpPr>
          <p:nvPr/>
        </p:nvSpPr>
        <p:spPr>
          <a:xfrm>
            <a:off x="578257" y="825784"/>
            <a:ext cx="10516235" cy="654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Phân tích hệ thống về mặt dữ liệu:</a:t>
            </a:r>
            <a:endParaRPr lang="en-US" b="1"/>
          </a:p>
        </p:txBody>
      </p:sp>
      <p:pic>
        <p:nvPicPr>
          <p:cNvPr id="61" name="Picture 1"/>
          <p:cNvPicPr>
            <a:picLocks noChangeAspect="1"/>
          </p:cNvPicPr>
          <p:nvPr>
            <p:ph idx="1"/>
          </p:nvPr>
        </p:nvPicPr>
        <p:blipFill>
          <a:blip r:embed="rId2"/>
          <a:stretch>
            <a:fillRect/>
          </a:stretch>
        </p:blipFill>
        <p:spPr>
          <a:xfrm>
            <a:off x="1327785" y="1363980"/>
            <a:ext cx="9496425" cy="499173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870"/>
            <a:ext cx="4114800" cy="365125"/>
          </a:xfrm>
        </p:spPr>
        <p:txBody>
          <a:bodyPr/>
          <a:lstStyle/>
          <a:p>
            <a:r>
              <a:rPr lang="en-US">
                <a:solidFill>
                  <a:schemeClr val="bg1"/>
                </a:solidFill>
              </a:rPr>
              <a:t>22</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7565" y="0"/>
            <a:ext cx="10516235"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20" name="Content Placeholder 2"/>
          <p:cNvSpPr>
            <a:spLocks noGrp="1"/>
          </p:cNvSpPr>
          <p:nvPr/>
        </p:nvSpPr>
        <p:spPr>
          <a:xfrm>
            <a:off x="838200" y="1123123"/>
            <a:ext cx="10959548" cy="5456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ym typeface="+mn-ea"/>
              </a:rPr>
              <a:t>Quản</a:t>
            </a:r>
            <a:r>
              <a:rPr lang="en-US" dirty="0">
                <a:sym typeface="+mn-ea"/>
              </a:rPr>
              <a:t> </a:t>
            </a:r>
            <a:r>
              <a:rPr lang="en-US" dirty="0" err="1">
                <a:sym typeface="+mn-ea"/>
              </a:rPr>
              <a:t>lý chuỗi trung tâm.</a:t>
            </a:r>
            <a:endParaRPr lang="en-US" dirty="0" err="1">
              <a:sym typeface="+mn-ea"/>
            </a:endParaRPr>
          </a:p>
          <a:p>
            <a:r>
              <a:rPr lang="en-US" dirty="0"/>
              <a:t>Quản lý thông tin học sinh và phụ huynh.</a:t>
            </a:r>
            <a:endParaRPr lang="en-US" dirty="0"/>
          </a:p>
          <a:p>
            <a:r>
              <a:rPr lang="en-US" dirty="0"/>
              <a:t>Quản lý sản phẩm, lô sản phẩm nhà cung cấp.</a:t>
            </a:r>
            <a:endParaRPr lang="en-US" dirty="0"/>
          </a:p>
          <a:p>
            <a:r>
              <a:rPr lang="en-US" dirty="0"/>
              <a:t>Quản lý lớp học, môn học, điểm học tập.</a:t>
            </a:r>
            <a:endParaRPr lang="en-US" dirty="0"/>
          </a:p>
          <a:p>
            <a:r>
              <a:rPr lang="en-US" dirty="0"/>
              <a:t>Quản lý thông tin hóa đơn và dịch vụ.</a:t>
            </a:r>
            <a:endParaRPr lang="en-US" dirty="0"/>
          </a:p>
          <a:p>
            <a:r>
              <a:rPr lang="en-US" dirty="0"/>
              <a:t>Quản lý thông tin nhân viên.</a:t>
            </a:r>
            <a:endParaRPr lang="en-US" dirty="0"/>
          </a:p>
          <a:p>
            <a:r>
              <a:rPr lang="en-US" dirty="0"/>
              <a:t>Chức năng hỗ trợ tạo email</a:t>
            </a:r>
            <a:endParaRPr lang="en-US" dirty="0"/>
          </a:p>
          <a:p>
            <a:r>
              <a:rPr lang="en-US" dirty="0"/>
              <a:t>Chức năng gửi email, thống kê</a:t>
            </a:r>
            <a:endParaRPr lang="en-US" dirty="0"/>
          </a:p>
          <a:p>
            <a:r>
              <a:rPr lang="en-US" dirty="0"/>
              <a:t>Chức năng xuất dữ liệu (Excel, PDF, CSV, Print)</a:t>
            </a:r>
            <a:endParaRPr lang="en-US" dirty="0"/>
          </a:p>
          <a:p>
            <a:r>
              <a:rPr lang="en-US" dirty="0"/>
              <a:t>Chức năng thông báo sự cố</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13" name="Content Placeholder 2"/>
          <p:cNvSpPr>
            <a:spLocks noGrp="1"/>
          </p:cNvSpPr>
          <p:nvPr/>
        </p:nvSpPr>
        <p:spPr>
          <a:xfrm>
            <a:off x="782955" y="901505"/>
            <a:ext cx="1051560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đăng</a:t>
            </a:r>
            <a:r>
              <a:rPr lang="en-US" b="1" dirty="0"/>
              <a:t> </a:t>
            </a:r>
            <a:r>
              <a:rPr lang="en-US" b="1" dirty="0" err="1"/>
              <a:t>nhập</a:t>
            </a:r>
            <a:r>
              <a:rPr lang="en-US" b="1" dirty="0"/>
              <a:t>:</a:t>
            </a:r>
            <a:endParaRPr lang="en-US" b="1" dirty="0"/>
          </a:p>
          <a:p>
            <a:endParaRPr lang="en-US" b="1" dirty="0"/>
          </a:p>
        </p:txBody>
      </p:sp>
      <p:pic>
        <p:nvPicPr>
          <p:cNvPr id="47" name="Picture 47"/>
          <p:cNvPicPr>
            <a:picLocks noChangeAspect="1"/>
          </p:cNvPicPr>
          <p:nvPr>
            <p:ph idx="1"/>
          </p:nvPr>
        </p:nvPicPr>
        <p:blipFill>
          <a:blip r:embed="rId2"/>
          <a:stretch>
            <a:fillRect/>
          </a:stretch>
        </p:blipFill>
        <p:spPr>
          <a:xfrm>
            <a:off x="4327525" y="1456055"/>
            <a:ext cx="3537585" cy="49771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13" name="Content Placeholder 2"/>
          <p:cNvSpPr>
            <a:spLocks noGrp="1"/>
          </p:cNvSpPr>
          <p:nvPr/>
        </p:nvSpPr>
        <p:spPr>
          <a:xfrm>
            <a:off x="782955" y="901505"/>
            <a:ext cx="1051560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đăng</a:t>
            </a:r>
            <a:r>
              <a:rPr lang="en-US" b="1" dirty="0"/>
              <a:t> ký:</a:t>
            </a:r>
            <a:endParaRPr lang="en-US" b="1" dirty="0"/>
          </a:p>
          <a:p>
            <a:endParaRPr lang="en-US" b="1" dirty="0"/>
          </a:p>
        </p:txBody>
      </p:sp>
      <p:pic>
        <p:nvPicPr>
          <p:cNvPr id="3" name="Picture 45"/>
          <p:cNvPicPr>
            <a:picLocks noChangeAspect="1"/>
          </p:cNvPicPr>
          <p:nvPr>
            <p:ph sz="half" idx="1"/>
          </p:nvPr>
        </p:nvPicPr>
        <p:blipFill>
          <a:blip r:embed="rId2"/>
          <a:stretch>
            <a:fillRect/>
          </a:stretch>
        </p:blipFill>
        <p:spPr>
          <a:xfrm>
            <a:off x="2395855" y="1456055"/>
            <a:ext cx="3039110" cy="5050155"/>
          </a:xfrm>
          <a:prstGeom prst="rect">
            <a:avLst/>
          </a:prstGeom>
          <a:noFill/>
          <a:ln>
            <a:noFill/>
          </a:ln>
        </p:spPr>
      </p:pic>
      <p:pic>
        <p:nvPicPr>
          <p:cNvPr id="46" name="Picture 1"/>
          <p:cNvPicPr>
            <a:picLocks noChangeAspect="1"/>
          </p:cNvPicPr>
          <p:nvPr>
            <p:ph sz="half" idx="2"/>
          </p:nvPr>
        </p:nvPicPr>
        <p:blipFill>
          <a:blip r:embed="rId3"/>
          <a:stretch>
            <a:fillRect/>
          </a:stretch>
        </p:blipFill>
        <p:spPr>
          <a:xfrm>
            <a:off x="6116955" y="2742565"/>
            <a:ext cx="5181600" cy="165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13" name="Content Placeholder 2"/>
          <p:cNvSpPr>
            <a:spLocks noGrp="1"/>
          </p:cNvSpPr>
          <p:nvPr/>
        </p:nvSpPr>
        <p:spPr>
          <a:xfrm>
            <a:off x="782955" y="901505"/>
            <a:ext cx="10515600" cy="669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quên mật khẩu</a:t>
            </a:r>
            <a:r>
              <a:rPr lang="en-US" b="1" dirty="0"/>
              <a:t>:</a:t>
            </a:r>
            <a:endParaRPr lang="en-US" b="1" dirty="0"/>
          </a:p>
          <a:p>
            <a:endParaRPr lang="en-US" b="1" dirty="0"/>
          </a:p>
        </p:txBody>
      </p:sp>
      <p:pic>
        <p:nvPicPr>
          <p:cNvPr id="51" name="Picture 2"/>
          <p:cNvPicPr>
            <a:picLocks noChangeAspect="1"/>
          </p:cNvPicPr>
          <p:nvPr>
            <p:custDataLst>
              <p:tags r:id="rId2"/>
            </p:custDataLst>
          </p:nvPr>
        </p:nvPicPr>
        <p:blipFill>
          <a:blip r:embed="rId3"/>
          <a:srcRect l="4290" t="13377" r="6660"/>
          <a:stretch>
            <a:fillRect/>
          </a:stretch>
        </p:blipFill>
        <p:spPr>
          <a:xfrm>
            <a:off x="838200" y="1536065"/>
            <a:ext cx="4709795" cy="4968240"/>
          </a:xfrm>
          <a:prstGeom prst="rect">
            <a:avLst/>
          </a:prstGeom>
          <a:noFill/>
          <a:ln>
            <a:noFill/>
          </a:ln>
        </p:spPr>
      </p:pic>
      <p:pic>
        <p:nvPicPr>
          <p:cNvPr id="53" name="Picture 4"/>
          <p:cNvPicPr>
            <a:picLocks noChangeAspect="1"/>
          </p:cNvPicPr>
          <p:nvPr>
            <p:ph sz="half" idx="1"/>
            <p:custDataLst>
              <p:tags r:id="rId4"/>
            </p:custDataLst>
          </p:nvPr>
        </p:nvPicPr>
        <p:blipFill>
          <a:blip r:embed="rId5"/>
          <a:stretch>
            <a:fillRect/>
          </a:stretch>
        </p:blipFill>
        <p:spPr>
          <a:xfrm>
            <a:off x="5664200" y="1327785"/>
            <a:ext cx="5181600" cy="1445260"/>
          </a:xfrm>
          <a:prstGeom prst="rect">
            <a:avLst/>
          </a:prstGeom>
          <a:noFill/>
          <a:ln>
            <a:noFill/>
          </a:ln>
        </p:spPr>
      </p:pic>
      <p:pic>
        <p:nvPicPr>
          <p:cNvPr id="54" name="Picture 5"/>
          <p:cNvPicPr>
            <a:picLocks noChangeAspect="1"/>
          </p:cNvPicPr>
          <p:nvPr>
            <p:ph sz="half" idx="2"/>
            <p:custDataLst>
              <p:tags r:id="rId6"/>
            </p:custDataLst>
          </p:nvPr>
        </p:nvPicPr>
        <p:blipFill>
          <a:blip r:embed="rId7"/>
          <a:srcRect t="10000" r="18909"/>
          <a:stretch>
            <a:fillRect/>
          </a:stretch>
        </p:blipFill>
        <p:spPr>
          <a:xfrm>
            <a:off x="6856730" y="2880360"/>
            <a:ext cx="3094990" cy="36239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24</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chính</a:t>
            </a:r>
            <a:r>
              <a:rPr lang="en-US" b="1" dirty="0"/>
              <a:t>: </a:t>
            </a:r>
            <a:endParaRPr lang="en-US" dirty="0"/>
          </a:p>
          <a:p>
            <a:endParaRPr lang="en-US" dirty="0"/>
          </a:p>
        </p:txBody>
      </p:sp>
      <p:pic>
        <p:nvPicPr>
          <p:cNvPr id="2" name="Content Placeholder 1"/>
          <p:cNvPicPr>
            <a:picLocks noChangeAspect="1"/>
          </p:cNvPicPr>
          <p:nvPr>
            <p:ph sz="half" idx="1"/>
            <p:custDataLst>
              <p:tags r:id="rId2"/>
            </p:custDataLst>
          </p:nvPr>
        </p:nvPicPr>
        <p:blipFill>
          <a:blip r:embed="rId3"/>
          <a:stretch>
            <a:fillRect/>
          </a:stretch>
        </p:blipFill>
        <p:spPr>
          <a:xfrm>
            <a:off x="1403985" y="2473960"/>
            <a:ext cx="5181600" cy="2542540"/>
          </a:xfrm>
          <a:prstGeom prst="rect">
            <a:avLst/>
          </a:prstGeom>
        </p:spPr>
      </p:pic>
      <p:pic>
        <p:nvPicPr>
          <p:cNvPr id="5" name="Content Placeholder 4"/>
          <p:cNvPicPr>
            <a:picLocks noChangeAspect="1"/>
          </p:cNvPicPr>
          <p:nvPr>
            <p:ph sz="half" idx="2"/>
            <p:custDataLst>
              <p:tags r:id="rId4"/>
            </p:custDataLst>
          </p:nvPr>
        </p:nvPicPr>
        <p:blipFill>
          <a:blip r:embed="rId5"/>
          <a:srcRect b="18047"/>
          <a:stretch>
            <a:fillRect/>
          </a:stretch>
        </p:blipFill>
        <p:spPr>
          <a:xfrm rot="5400000">
            <a:off x="6467475" y="1791335"/>
            <a:ext cx="5610860" cy="39071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666230"/>
            <a:ext cx="4114800" cy="191770"/>
          </a:xfrm>
        </p:spPr>
        <p:txBody>
          <a:bodyPr/>
          <a:lstStyle/>
          <a:p>
            <a:r>
              <a:rPr lang="en-US">
                <a:solidFill>
                  <a:schemeClr val="bg1"/>
                </a:solidFill>
              </a:rPr>
              <a:t>2</a:t>
            </a:r>
            <a:endParaRPr lang="en-US">
              <a:solidFill>
                <a:schemeClr val="bg1"/>
              </a:solidFill>
            </a:endParaRPr>
          </a:p>
        </p:txBody>
      </p:sp>
      <p:cxnSp>
        <p:nvCxnSpPr>
          <p:cNvPr id="38" name="直接连接符 18"/>
          <p:cNvCxnSpPr/>
          <p:nvPr/>
        </p:nvCxnSpPr>
        <p:spPr>
          <a:xfrm>
            <a:off x="2913775" y="1684655"/>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18"/>
          <p:cNvCxnSpPr/>
          <p:nvPr/>
        </p:nvCxnSpPr>
        <p:spPr>
          <a:xfrm>
            <a:off x="2913775" y="2463165"/>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18"/>
          <p:cNvCxnSpPr/>
          <p:nvPr/>
        </p:nvCxnSpPr>
        <p:spPr>
          <a:xfrm>
            <a:off x="2913775" y="3241675"/>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18"/>
          <p:cNvCxnSpPr/>
          <p:nvPr/>
        </p:nvCxnSpPr>
        <p:spPr>
          <a:xfrm>
            <a:off x="2913775" y="3972560"/>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18"/>
          <p:cNvCxnSpPr/>
          <p:nvPr/>
        </p:nvCxnSpPr>
        <p:spPr>
          <a:xfrm>
            <a:off x="2913775" y="4765675"/>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18"/>
          <p:cNvCxnSpPr/>
          <p:nvPr/>
        </p:nvCxnSpPr>
        <p:spPr>
          <a:xfrm>
            <a:off x="2913775" y="5590540"/>
            <a:ext cx="6155055" cy="635"/>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13775" y="1242695"/>
            <a:ext cx="615315" cy="52324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01</a:t>
            </a:r>
            <a:endParaRPr lang="zh-CN" altLang="en-US" sz="2800" i="1" dirty="0">
              <a:latin typeface="Calibri" panose="020F0502020204030204" charset="0"/>
              <a:ea typeface="Calibri" panose="020F0502020204030204" charset="0"/>
            </a:endParaRPr>
          </a:p>
        </p:txBody>
      </p:sp>
      <p:sp>
        <p:nvSpPr>
          <p:cNvPr id="21" name="文本框 20"/>
          <p:cNvSpPr txBox="1"/>
          <p:nvPr/>
        </p:nvSpPr>
        <p:spPr>
          <a:xfrm>
            <a:off x="2913775" y="2002790"/>
            <a:ext cx="615315" cy="52324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02</a:t>
            </a:r>
            <a:endParaRPr lang="zh-CN" altLang="en-US" sz="2800" i="1" dirty="0">
              <a:latin typeface="Calibri" panose="020F0502020204030204" charset="0"/>
              <a:ea typeface="Calibri" panose="020F0502020204030204" charset="0"/>
            </a:endParaRPr>
          </a:p>
        </p:txBody>
      </p:sp>
      <p:sp>
        <p:nvSpPr>
          <p:cNvPr id="22" name="文本框 21"/>
          <p:cNvSpPr txBox="1"/>
          <p:nvPr/>
        </p:nvSpPr>
        <p:spPr>
          <a:xfrm>
            <a:off x="2913775" y="2737485"/>
            <a:ext cx="615315" cy="52324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03</a:t>
            </a:r>
            <a:endParaRPr lang="zh-CN" altLang="en-US" sz="2800" i="1" dirty="0">
              <a:latin typeface="Calibri" panose="020F0502020204030204" charset="0"/>
              <a:ea typeface="Calibri" panose="020F0502020204030204" charset="0"/>
            </a:endParaRPr>
          </a:p>
        </p:txBody>
      </p:sp>
      <p:sp>
        <p:nvSpPr>
          <p:cNvPr id="23" name="文本框 22"/>
          <p:cNvSpPr txBox="1"/>
          <p:nvPr/>
        </p:nvSpPr>
        <p:spPr>
          <a:xfrm>
            <a:off x="2913775" y="3512820"/>
            <a:ext cx="615315" cy="52324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04</a:t>
            </a:r>
            <a:endParaRPr lang="zh-CN" altLang="en-US" sz="2800" i="1" dirty="0">
              <a:latin typeface="Calibri" panose="020F0502020204030204" charset="0"/>
              <a:ea typeface="Calibri" panose="020F0502020204030204" charset="0"/>
            </a:endParaRPr>
          </a:p>
        </p:txBody>
      </p:sp>
      <p:sp>
        <p:nvSpPr>
          <p:cNvPr id="26" name="文本框 25"/>
          <p:cNvSpPr txBox="1"/>
          <p:nvPr/>
        </p:nvSpPr>
        <p:spPr>
          <a:xfrm>
            <a:off x="5743970" y="2737485"/>
            <a:ext cx="3324860" cy="460375"/>
          </a:xfrm>
          <a:prstGeom prst="rect">
            <a:avLst/>
          </a:prstGeom>
          <a:noFill/>
        </p:spPr>
        <p:txBody>
          <a:bodyPr wrap="square" rtlCol="0">
            <a:spAutoFit/>
          </a:bodyPr>
          <a:lstStyle/>
          <a:p>
            <a:pPr algn="r"/>
            <a:r>
              <a:rPr lang="en-US" altLang="zh-CN" sz="2400">
                <a:latin typeface="Calibri" panose="020F0502020204030204" charset="0"/>
                <a:ea typeface="Calibri" panose="020F0502020204030204" charset="0"/>
              </a:rPr>
              <a:t>Nội dung nghiên cứu</a:t>
            </a:r>
            <a:endParaRPr lang="en-US" altLang="zh-CN" sz="2400">
              <a:latin typeface="Calibri" panose="020F0502020204030204" charset="0"/>
              <a:ea typeface="Calibri" panose="020F0502020204030204" charset="0"/>
            </a:endParaRPr>
          </a:p>
        </p:txBody>
      </p:sp>
      <p:sp>
        <p:nvSpPr>
          <p:cNvPr id="10" name="文本框 25"/>
          <p:cNvSpPr txBox="1"/>
          <p:nvPr/>
        </p:nvSpPr>
        <p:spPr>
          <a:xfrm>
            <a:off x="5170170" y="3512185"/>
            <a:ext cx="3899535" cy="460375"/>
          </a:xfrm>
          <a:prstGeom prst="rect">
            <a:avLst/>
          </a:prstGeom>
          <a:noFill/>
        </p:spPr>
        <p:txBody>
          <a:bodyPr wrap="square" rtlCol="0">
            <a:spAutoFit/>
          </a:bodyPr>
          <a:lstStyle/>
          <a:p>
            <a:pPr algn="r"/>
            <a:r>
              <a:rPr lang="en-US" altLang="zh-CN" sz="2400" dirty="0" err="1">
                <a:latin typeface="Calibri" panose="020F0502020204030204" charset="0"/>
                <a:ea typeface="Calibri" panose="020F0502020204030204" charset="0"/>
              </a:rPr>
              <a:t>Phân</a:t>
            </a:r>
            <a:r>
              <a:rPr lang="en-US" altLang="zh-CN" sz="2400" dirty="0">
                <a:latin typeface="Calibri" panose="020F0502020204030204" charset="0"/>
                <a:ea typeface="Calibri" panose="020F0502020204030204" charset="0"/>
              </a:rPr>
              <a:t> </a:t>
            </a:r>
            <a:r>
              <a:rPr lang="en-US" altLang="zh-CN" sz="2400" dirty="0" err="1">
                <a:latin typeface="Calibri" panose="020F0502020204030204" charset="0"/>
                <a:ea typeface="Calibri" panose="020F0502020204030204" charset="0"/>
              </a:rPr>
              <a:t>tích</a:t>
            </a:r>
            <a:r>
              <a:rPr lang="en-US" altLang="zh-CN" sz="2400" dirty="0">
                <a:latin typeface="Calibri" panose="020F0502020204030204" charset="0"/>
                <a:ea typeface="Calibri" panose="020F0502020204030204" charset="0"/>
              </a:rPr>
              <a:t>, </a:t>
            </a:r>
            <a:r>
              <a:rPr lang="en-US" altLang="zh-CN" sz="2400" dirty="0" err="1">
                <a:latin typeface="Calibri" panose="020F0502020204030204" charset="0"/>
                <a:ea typeface="Calibri" panose="020F0502020204030204" charset="0"/>
              </a:rPr>
              <a:t>thiết</a:t>
            </a:r>
            <a:r>
              <a:rPr lang="en-US" altLang="zh-CN" sz="2400" dirty="0">
                <a:latin typeface="Calibri" panose="020F0502020204030204" charset="0"/>
                <a:ea typeface="Calibri" panose="020F0502020204030204" charset="0"/>
              </a:rPr>
              <a:t> </a:t>
            </a:r>
            <a:r>
              <a:rPr lang="en-US" altLang="zh-CN" sz="2400" dirty="0" err="1">
                <a:latin typeface="Calibri" panose="020F0502020204030204" charset="0"/>
                <a:ea typeface="Calibri" panose="020F0502020204030204" charset="0"/>
              </a:rPr>
              <a:t>kế</a:t>
            </a:r>
            <a:r>
              <a:rPr lang="en-US" altLang="zh-CN" sz="2400" dirty="0">
                <a:latin typeface="Calibri" panose="020F0502020204030204" charset="0"/>
                <a:ea typeface="Calibri" panose="020F0502020204030204" charset="0"/>
              </a:rPr>
              <a:t> </a:t>
            </a:r>
            <a:r>
              <a:rPr lang="en-US" altLang="zh-CN" sz="2400" dirty="0" err="1">
                <a:latin typeface="Calibri" panose="020F0502020204030204" charset="0"/>
                <a:ea typeface="Calibri" panose="020F0502020204030204" charset="0"/>
              </a:rPr>
              <a:t>hệ</a:t>
            </a:r>
            <a:r>
              <a:rPr lang="en-US" altLang="zh-CN" sz="2400" dirty="0">
                <a:latin typeface="Calibri" panose="020F0502020204030204" charset="0"/>
                <a:ea typeface="Calibri" panose="020F0502020204030204" charset="0"/>
              </a:rPr>
              <a:t> </a:t>
            </a:r>
            <a:r>
              <a:rPr lang="en-US" altLang="zh-CN" sz="2400" dirty="0" err="1">
                <a:latin typeface="Calibri" panose="020F0502020204030204" charset="0"/>
                <a:ea typeface="Calibri" panose="020F0502020204030204" charset="0"/>
              </a:rPr>
              <a:t>thống</a:t>
            </a:r>
            <a:endParaRPr lang="en-US" altLang="zh-CN" sz="2400" dirty="0">
              <a:latin typeface="Calibri" panose="020F0502020204030204" charset="0"/>
              <a:ea typeface="Calibri" panose="020F0502020204030204" charset="0"/>
            </a:endParaRPr>
          </a:p>
        </p:txBody>
      </p:sp>
      <p:sp>
        <p:nvSpPr>
          <p:cNvPr id="12" name="文本框 22"/>
          <p:cNvSpPr txBox="1"/>
          <p:nvPr/>
        </p:nvSpPr>
        <p:spPr>
          <a:xfrm>
            <a:off x="2913775" y="4306570"/>
            <a:ext cx="615315" cy="52197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05</a:t>
            </a:r>
            <a:endParaRPr lang="zh-CN" altLang="en-US" sz="2800" i="1" dirty="0">
              <a:latin typeface="Calibri" panose="020F0502020204030204" charset="0"/>
              <a:ea typeface="Calibri" panose="020F0502020204030204" charset="0"/>
            </a:endParaRPr>
          </a:p>
        </p:txBody>
      </p:sp>
      <p:sp>
        <p:nvSpPr>
          <p:cNvPr id="14" name="文本框 25"/>
          <p:cNvSpPr txBox="1"/>
          <p:nvPr/>
        </p:nvSpPr>
        <p:spPr>
          <a:xfrm>
            <a:off x="5743970" y="4305300"/>
            <a:ext cx="3324860" cy="460375"/>
          </a:xfrm>
          <a:prstGeom prst="rect">
            <a:avLst/>
          </a:prstGeom>
          <a:noFill/>
        </p:spPr>
        <p:txBody>
          <a:bodyPr wrap="square" rtlCol="0">
            <a:spAutoFit/>
          </a:bodyPr>
          <a:lstStyle/>
          <a:p>
            <a:pPr algn="r"/>
            <a:r>
              <a:rPr lang="en-US" sz="2400">
                <a:sym typeface="+mn-ea"/>
              </a:rPr>
              <a:t>Xây dựng ứng dụng</a:t>
            </a:r>
            <a:endParaRPr lang="en-US" altLang="zh-CN" sz="2400">
              <a:latin typeface="Calibri" panose="020F0502020204030204" charset="0"/>
              <a:ea typeface="Calibri" panose="020F0502020204030204" charset="0"/>
            </a:endParaRPr>
          </a:p>
        </p:txBody>
      </p:sp>
      <p:sp>
        <p:nvSpPr>
          <p:cNvPr id="15" name="文本框 25"/>
          <p:cNvSpPr txBox="1"/>
          <p:nvPr/>
        </p:nvSpPr>
        <p:spPr>
          <a:xfrm>
            <a:off x="5743970" y="2002790"/>
            <a:ext cx="3324860" cy="460375"/>
          </a:xfrm>
          <a:prstGeom prst="rect">
            <a:avLst/>
          </a:prstGeom>
          <a:noFill/>
        </p:spPr>
        <p:txBody>
          <a:bodyPr wrap="square" rtlCol="0">
            <a:spAutoFit/>
          </a:bodyPr>
          <a:lstStyle/>
          <a:p>
            <a:pPr algn="r"/>
            <a:r>
              <a:rPr lang="en-US" sz="2400">
                <a:sym typeface="+mn-ea"/>
              </a:rPr>
              <a:t>Mục tiêu của đề tài</a:t>
            </a:r>
            <a:endParaRPr lang="en-US" altLang="zh-CN" sz="2400">
              <a:latin typeface="Calibri" panose="020F0502020204030204" charset="0"/>
              <a:ea typeface="Calibri" panose="020F0502020204030204" charset="0"/>
            </a:endParaRPr>
          </a:p>
        </p:txBody>
      </p:sp>
      <p:sp>
        <p:nvSpPr>
          <p:cNvPr id="16" name="文本框 25"/>
          <p:cNvSpPr txBox="1"/>
          <p:nvPr/>
        </p:nvSpPr>
        <p:spPr>
          <a:xfrm>
            <a:off x="5743970" y="1242695"/>
            <a:ext cx="3324860" cy="460375"/>
          </a:xfrm>
          <a:prstGeom prst="rect">
            <a:avLst/>
          </a:prstGeom>
          <a:noFill/>
        </p:spPr>
        <p:txBody>
          <a:bodyPr wrap="square" rtlCol="0">
            <a:spAutoFit/>
          </a:bodyPr>
          <a:lstStyle/>
          <a:p>
            <a:pPr algn="r"/>
            <a:r>
              <a:rPr lang="en-US" sz="2400">
                <a:sym typeface="+mn-ea"/>
              </a:rPr>
              <a:t>Lý do chọn đề tài</a:t>
            </a:r>
            <a:endParaRPr lang="en-US" altLang="zh-CN" sz="2400">
              <a:latin typeface="Calibri" panose="020F0502020204030204" charset="0"/>
              <a:ea typeface="Calibri" panose="020F0502020204030204" charset="0"/>
            </a:endParaRPr>
          </a:p>
        </p:txBody>
      </p:sp>
      <p:sp>
        <p:nvSpPr>
          <p:cNvPr id="28" name="文本框 22"/>
          <p:cNvSpPr txBox="1"/>
          <p:nvPr/>
        </p:nvSpPr>
        <p:spPr>
          <a:xfrm>
            <a:off x="2913775" y="5130800"/>
            <a:ext cx="615315" cy="521970"/>
          </a:xfrm>
          <a:prstGeom prst="rect">
            <a:avLst/>
          </a:prstGeom>
          <a:noFill/>
        </p:spPr>
        <p:txBody>
          <a:bodyPr wrap="square" rtlCol="0">
            <a:spAutoFit/>
          </a:bodyPr>
          <a:lstStyle/>
          <a:p>
            <a:r>
              <a:rPr lang="en-US" altLang="zh-CN" sz="2800" i="1" dirty="0">
                <a:latin typeface="Calibri" panose="020F0502020204030204" charset="0"/>
                <a:ea typeface="Calibri" panose="020F0502020204030204" charset="0"/>
              </a:rPr>
              <a:t>06</a:t>
            </a:r>
            <a:endParaRPr lang="zh-CN" altLang="en-US" sz="2800" i="1" dirty="0">
              <a:latin typeface="Calibri" panose="020F0502020204030204" charset="0"/>
              <a:ea typeface="Calibri" panose="020F0502020204030204" charset="0"/>
            </a:endParaRPr>
          </a:p>
        </p:txBody>
      </p:sp>
      <p:sp>
        <p:nvSpPr>
          <p:cNvPr id="29" name="文本框 25"/>
          <p:cNvSpPr txBox="1"/>
          <p:nvPr/>
        </p:nvSpPr>
        <p:spPr>
          <a:xfrm>
            <a:off x="3529965" y="5130165"/>
            <a:ext cx="5539105" cy="460375"/>
          </a:xfrm>
          <a:prstGeom prst="rect">
            <a:avLst/>
          </a:prstGeom>
          <a:noFill/>
        </p:spPr>
        <p:txBody>
          <a:bodyPr wrap="square" rtlCol="0">
            <a:spAutoFit/>
          </a:bodyPr>
          <a:lstStyle/>
          <a:p>
            <a:pPr algn="r"/>
            <a:r>
              <a:rPr lang="en-US" sz="2400">
                <a:sym typeface="+mn-ea"/>
              </a:rPr>
              <a:t>Kết quả nghiên cứu và hướng phát triển</a:t>
            </a:r>
            <a:endParaRPr lang="en-US" altLang="zh-CN" sz="2400">
              <a:latin typeface="Calibri" panose="020F0502020204030204" charset="0"/>
              <a:ea typeface="Calibri" panose="020F0502020204030204" charset="0"/>
            </a:endParaRPr>
          </a:p>
        </p:txBody>
      </p:sp>
      <p:sp>
        <p:nvSpPr>
          <p:cNvPr id="47" name="Title 46"/>
          <p:cNvSpPr>
            <a:spLocks noGrp="1"/>
          </p:cNvSpPr>
          <p:nvPr>
            <p:ph type="title"/>
          </p:nvPr>
        </p:nvSpPr>
        <p:spPr>
          <a:xfrm>
            <a:off x="92764" y="108985"/>
            <a:ext cx="12003157" cy="782955"/>
          </a:xfrm>
        </p:spPr>
        <p:txBody>
          <a:bodyPr/>
          <a:lstStyle/>
          <a:p>
            <a:r>
              <a:rPr lang="en-US" sz="3000" b="1">
                <a:solidFill>
                  <a:sysClr val="windowText" lastClr="000000"/>
                </a:solidFill>
              </a:rPr>
              <a:t>Nội dung</a:t>
            </a:r>
            <a:endParaRPr lang="en-US" sz="3000" b="1">
              <a:solidFill>
                <a:sysClr val="windowText" lastClr="000000"/>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870"/>
            <a:ext cx="4114800" cy="365125"/>
          </a:xfrm>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chuỗi trung tâm</a:t>
            </a:r>
            <a:r>
              <a:rPr lang="en-US" dirty="0"/>
              <a:t>:</a:t>
            </a:r>
            <a:endParaRPr lang="en-US" dirty="0"/>
          </a:p>
          <a:p>
            <a:endParaRPr lang="en-US" dirty="0"/>
          </a:p>
        </p:txBody>
      </p:sp>
      <p:pic>
        <p:nvPicPr>
          <p:cNvPr id="3" name="Content Placeholder 2"/>
          <p:cNvPicPr>
            <a:picLocks noChangeAspect="1"/>
          </p:cNvPicPr>
          <p:nvPr>
            <p:ph sz="half" idx="2"/>
            <p:custDataLst>
              <p:tags r:id="rId2"/>
            </p:custDataLst>
          </p:nvPr>
        </p:nvPicPr>
        <p:blipFill>
          <a:blip r:embed="rId3"/>
          <a:stretch>
            <a:fillRect/>
          </a:stretch>
        </p:blipFill>
        <p:spPr>
          <a:xfrm>
            <a:off x="1255395" y="1536065"/>
            <a:ext cx="9745345" cy="47796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 lý thông tin dịch vụ</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2638425" y="1565275"/>
            <a:ext cx="6915785" cy="4927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 lý sử dụng gói dịch vụ</a:t>
            </a:r>
            <a:r>
              <a:rPr lang="en-US" dirty="0"/>
              <a:t>:</a:t>
            </a:r>
            <a:endParaRPr lang="en-US" dirty="0"/>
          </a:p>
          <a:p>
            <a:endParaRPr lang="en-US" dirty="0"/>
          </a:p>
        </p:txBody>
      </p:sp>
      <p:pic>
        <p:nvPicPr>
          <p:cNvPr id="3" name="Content Placeholder 2"/>
          <p:cNvPicPr>
            <a:picLocks noChangeAspect="1"/>
          </p:cNvPicPr>
          <p:nvPr>
            <p:ph sz="half" idx="2"/>
            <p:custDataLst>
              <p:tags r:id="rId2"/>
            </p:custDataLst>
          </p:nvPr>
        </p:nvPicPr>
        <p:blipFill>
          <a:blip r:embed="rId3"/>
          <a:stretch>
            <a:fillRect/>
          </a:stretch>
        </p:blipFill>
        <p:spPr>
          <a:xfrm>
            <a:off x="2746375" y="1565275"/>
            <a:ext cx="6727825" cy="5012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 thống kê sử dụng gói dịch vụ:</a:t>
            </a:r>
            <a:endParaRPr lang="en-US" dirty="0"/>
          </a:p>
          <a:p>
            <a:endParaRPr lang="en-US" dirty="0"/>
          </a:p>
        </p:txBody>
      </p:sp>
      <p:pic>
        <p:nvPicPr>
          <p:cNvPr id="5" name="Content Placeholder 4"/>
          <p:cNvPicPr>
            <a:picLocks noChangeAspect="1"/>
          </p:cNvPicPr>
          <p:nvPr>
            <p:ph sz="half" idx="2"/>
            <p:custDataLst>
              <p:tags r:id="rId2"/>
            </p:custDataLst>
          </p:nvPr>
        </p:nvPicPr>
        <p:blipFill>
          <a:blip r:embed="rId3"/>
          <a:stretch>
            <a:fillRect/>
          </a:stretch>
        </p:blipFill>
        <p:spPr>
          <a:xfrm>
            <a:off x="2405380" y="1565275"/>
            <a:ext cx="6486525" cy="48691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 yêu cầu thanh toán dịch vụ:</a:t>
            </a:r>
            <a:endParaRPr lang="en-US" dirty="0"/>
          </a:p>
        </p:txBody>
      </p:sp>
      <p:pic>
        <p:nvPicPr>
          <p:cNvPr id="3" name="Content Placeholder 2"/>
          <p:cNvPicPr>
            <a:picLocks noChangeAspect="1"/>
          </p:cNvPicPr>
          <p:nvPr>
            <p:ph sz="half" idx="2"/>
            <p:custDataLst>
              <p:tags r:id="rId2"/>
            </p:custDataLst>
          </p:nvPr>
        </p:nvPicPr>
        <p:blipFill>
          <a:blip r:embed="rId3"/>
          <a:stretch>
            <a:fillRect/>
          </a:stretch>
        </p:blipFill>
        <p:spPr>
          <a:xfrm>
            <a:off x="2905125" y="1565275"/>
            <a:ext cx="6381115" cy="4787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 thông báo gia hạn dịch vụ:</a:t>
            </a:r>
            <a:endParaRPr lang="en-US" dirty="0"/>
          </a:p>
        </p:txBody>
      </p:sp>
      <p:pic>
        <p:nvPicPr>
          <p:cNvPr id="5" name="Content Placeholder 4"/>
          <p:cNvPicPr>
            <a:picLocks noChangeAspect="1"/>
          </p:cNvPicPr>
          <p:nvPr>
            <p:ph sz="half" idx="2"/>
            <p:custDataLst>
              <p:tags r:id="rId2"/>
            </p:custDataLst>
          </p:nvPr>
        </p:nvPicPr>
        <p:blipFill>
          <a:blip r:embed="rId3"/>
          <a:stretch>
            <a:fillRect/>
          </a:stretch>
        </p:blipFill>
        <p:spPr>
          <a:xfrm>
            <a:off x="2616835" y="1565275"/>
            <a:ext cx="6590030" cy="49523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 cảnh báo hủy gói dịch vụ:</a:t>
            </a:r>
            <a:endParaRPr lang="en-US" dirty="0"/>
          </a:p>
        </p:txBody>
      </p:sp>
      <p:pic>
        <p:nvPicPr>
          <p:cNvPr id="3" name="Content Placeholder 2"/>
          <p:cNvPicPr>
            <a:picLocks noChangeAspect="1"/>
          </p:cNvPicPr>
          <p:nvPr>
            <p:ph sz="half" idx="2"/>
            <p:custDataLst>
              <p:tags r:id="rId2"/>
            </p:custDataLst>
          </p:nvPr>
        </p:nvPicPr>
        <p:blipFill>
          <a:blip r:embed="rId3"/>
          <a:stretch>
            <a:fillRect/>
          </a:stretch>
        </p:blipFill>
        <p:spPr>
          <a:xfrm>
            <a:off x="2365375" y="1382395"/>
            <a:ext cx="6854190" cy="5216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 thông tin</a:t>
            </a:r>
            <a:r>
              <a:rPr lang="en-US" b="1" dirty="0"/>
              <a:t> </a:t>
            </a:r>
            <a:r>
              <a:rPr lang="en-US" b="1" dirty="0" err="1"/>
              <a:t>môn học</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1346200" y="1568450"/>
            <a:ext cx="9560560" cy="47847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thông tin sản phẩm:</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2643505" y="1433195"/>
            <a:ext cx="6904990" cy="50203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lô sản phẩm</a:t>
            </a:r>
            <a:r>
              <a:rPr lang="en-US" dirty="0"/>
              <a:t>:</a:t>
            </a:r>
            <a:endParaRPr lang="en-US" dirty="0"/>
          </a:p>
          <a:p>
            <a:endParaRPr lang="en-US" dirty="0"/>
          </a:p>
        </p:txBody>
      </p:sp>
      <p:pic>
        <p:nvPicPr>
          <p:cNvPr id="3" name="Content Placeholder 2"/>
          <p:cNvPicPr>
            <a:picLocks noChangeAspect="1"/>
          </p:cNvPicPr>
          <p:nvPr>
            <p:ph idx="1"/>
            <p:custDataLst>
              <p:tags r:id="rId2"/>
            </p:custDataLst>
          </p:nvPr>
        </p:nvPicPr>
        <p:blipFill>
          <a:blip r:embed="rId3"/>
          <a:stretch>
            <a:fillRect/>
          </a:stretch>
        </p:blipFill>
        <p:spPr>
          <a:xfrm>
            <a:off x="2102485" y="1565275"/>
            <a:ext cx="8289290" cy="4751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s 7"/>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782955" y="944880"/>
            <a:ext cx="10885170" cy="5913120"/>
          </a:xfrm>
        </p:spPr>
        <p:txBody>
          <a:bodyPr>
            <a:normAutofit/>
          </a:bodyPr>
          <a:lstStyle/>
          <a:p>
            <a:pPr marL="352425" indent="0">
              <a:buFont typeface="Wingdings" panose="05000000000000000000" charset="0"/>
              <a:buNone/>
            </a:pPr>
            <a:r>
              <a:rPr lang="en-US" sz="2400"/>
              <a:t>- Nhu cầu thực tế</a:t>
            </a:r>
            <a:r>
              <a:rPr lang="en-US" sz="2400" dirty="0">
                <a:latin typeface="Calibri (Body)"/>
              </a:rPr>
              <a:t>.</a:t>
            </a:r>
            <a:endParaRPr lang="en-US" sz="2400" dirty="0">
              <a:solidFill>
                <a:srgbClr val="FF0000"/>
              </a:solidFill>
              <a:latin typeface="Calibri (Body)"/>
            </a:endParaRPr>
          </a:p>
          <a:p>
            <a:pPr marL="352425" indent="0">
              <a:buFont typeface="Wingdings" panose="05000000000000000000" charset="0"/>
              <a:buNone/>
            </a:pPr>
            <a:r>
              <a:rPr lang="en-US" sz="2400"/>
              <a:t>- Thời gian hạn chế của phụ huynh</a:t>
            </a:r>
            <a:r>
              <a:rPr lang="en-US" sz="2400" dirty="0">
                <a:latin typeface="Calibri (Body)"/>
              </a:rPr>
              <a:t>. 	</a:t>
            </a:r>
            <a:endParaRPr lang="en-US" sz="2400" dirty="0">
              <a:latin typeface="Calibri (Body)"/>
            </a:endParaRPr>
          </a:p>
          <a:p>
            <a:pPr marL="352425" indent="0">
              <a:buNone/>
            </a:pPr>
            <a:r>
              <a:rPr lang="en-US" sz="2400"/>
              <a:t>- Vai trò của trung tâm tư thục</a:t>
            </a:r>
            <a:r>
              <a:rPr sz="2400" dirty="0">
                <a:latin typeface="Calibri (Body)"/>
              </a:rPr>
              <a:t>.</a:t>
            </a:r>
            <a:endParaRPr sz="2400" dirty="0">
              <a:latin typeface="Calibri (Body)"/>
            </a:endParaRPr>
          </a:p>
          <a:p>
            <a:pPr marL="352425" indent="0">
              <a:buNone/>
            </a:pPr>
            <a:r>
              <a:rPr lang="en-US" sz="2400"/>
              <a:t>- Thách thức quản lý</a:t>
            </a:r>
            <a:r>
              <a:rPr lang="en-US" sz="2400" dirty="0"/>
              <a:t>.</a:t>
            </a:r>
            <a:endParaRPr lang="en-US" sz="2400" dirty="0"/>
          </a:p>
          <a:p>
            <a:pPr marL="352425" indent="0">
              <a:buNone/>
            </a:pPr>
            <a:r>
              <a:rPr lang="en-US" sz="2400"/>
              <a:t>- Hạn chế của hệ thống truyền thống</a:t>
            </a:r>
            <a:r>
              <a:rPr lang="en-US" sz="2400" dirty="0"/>
              <a:t>.</a:t>
            </a:r>
            <a:endParaRPr lang="en-US" sz="2400" dirty="0"/>
          </a:p>
          <a:p>
            <a:pPr marL="352425" indent="0">
              <a:buNone/>
            </a:pPr>
            <a:r>
              <a:rPr lang="en-US" sz="2400">
                <a:sym typeface="+mn-ea"/>
              </a:rPr>
              <a:t>- Nhu cầu hệ thống hiện đại</a:t>
            </a:r>
            <a:r>
              <a:rPr lang="en-US" sz="2400" dirty="0">
                <a:sym typeface="+mn-ea"/>
              </a:rPr>
              <a:t>.</a:t>
            </a:r>
            <a:endParaRPr lang="en-US" sz="2400" dirty="0">
              <a:latin typeface="Calibri (Body)"/>
            </a:endParaRPr>
          </a:p>
          <a:p>
            <a:pPr marL="352425" indent="0">
              <a:buNone/>
            </a:pPr>
            <a:r>
              <a:rPr lang="en-US" sz="2400">
                <a:sym typeface="+mn-ea"/>
              </a:rPr>
              <a:t>- Cải thiện chất lượng dịch vụ</a:t>
            </a:r>
            <a:r>
              <a:rPr lang="en-US" sz="2400" dirty="0">
                <a:sym typeface="+mn-ea"/>
              </a:rPr>
              <a:t>.</a:t>
            </a:r>
            <a:endParaRPr lang="en-US" sz="2400" dirty="0">
              <a:sym typeface="+mn-ea"/>
            </a:endParaRPr>
          </a:p>
          <a:p>
            <a:pPr marL="352425" indent="0">
              <a:buNone/>
            </a:pPr>
            <a:r>
              <a:rPr lang="en-US" sz="2400">
                <a:sym typeface="+mn-ea"/>
              </a:rPr>
              <a:t>- Đóng góp cho ngành giáo dục</a:t>
            </a:r>
            <a:r>
              <a:rPr lang="en-US" sz="2400" dirty="0">
                <a:sym typeface="+mn-ea"/>
              </a:rPr>
              <a:t>.</a:t>
            </a:r>
            <a:endParaRPr lang="en-US" sz="2400" dirty="0">
              <a:sym typeface="+mn-ea"/>
            </a:endParaRPr>
          </a:p>
          <a:p>
            <a:pPr marL="352425" indent="0">
              <a:buNone/>
            </a:pPr>
            <a:r>
              <a:rPr lang="en-US" sz="2400" b="1" dirty="0">
                <a:latin typeface="Calibri (Body)"/>
                <a:sym typeface="+mn-ea"/>
              </a:rPr>
              <a:t>=&gt; </a:t>
            </a:r>
            <a:r>
              <a:rPr lang="en-US" sz="2400" b="1" dirty="0" err="1">
                <a:latin typeface="Calibri (Body)"/>
                <a:sym typeface="+mn-ea"/>
              </a:rPr>
              <a:t>Từ</a:t>
            </a:r>
            <a:r>
              <a:rPr lang="en-US" sz="2400" b="1" dirty="0">
                <a:latin typeface="Calibri (Body)"/>
                <a:sym typeface="+mn-ea"/>
              </a:rPr>
              <a:t> </a:t>
            </a:r>
            <a:r>
              <a:rPr lang="en-US" sz="2400" b="1" dirty="0" err="1">
                <a:latin typeface="Calibri (Body)"/>
                <a:sym typeface="+mn-ea"/>
              </a:rPr>
              <a:t>những</a:t>
            </a:r>
            <a:r>
              <a:rPr lang="en-US" sz="2400" b="1" dirty="0">
                <a:latin typeface="Calibri (Body)"/>
                <a:sym typeface="+mn-ea"/>
              </a:rPr>
              <a:t> </a:t>
            </a:r>
            <a:r>
              <a:rPr lang="en-US" sz="2400" b="1" dirty="0" err="1">
                <a:latin typeface="Calibri (Body)"/>
                <a:sym typeface="+mn-ea"/>
              </a:rPr>
              <a:t>lý</a:t>
            </a:r>
            <a:r>
              <a:rPr lang="en-US" sz="2400" b="1" dirty="0">
                <a:latin typeface="Calibri (Body)"/>
                <a:sym typeface="+mn-ea"/>
              </a:rPr>
              <a:t> do </a:t>
            </a:r>
            <a:r>
              <a:rPr lang="en-US" sz="2400" b="1" dirty="0" err="1">
                <a:latin typeface="Calibri (Body)"/>
                <a:sym typeface="+mn-ea"/>
              </a:rPr>
              <a:t>đó</a:t>
            </a:r>
            <a:r>
              <a:rPr lang="en-US" sz="2400" b="1" dirty="0">
                <a:latin typeface="Calibri (Body)"/>
                <a:sym typeface="+mn-ea"/>
              </a:rPr>
              <a:t> </a:t>
            </a:r>
            <a:r>
              <a:rPr lang="en-US" sz="2400" b="1" dirty="0" err="1">
                <a:latin typeface="Calibri (Body)"/>
                <a:sym typeface="+mn-ea"/>
              </a:rPr>
              <a:t>dẫn</a:t>
            </a:r>
            <a:r>
              <a:rPr lang="en-US" sz="2400" b="1" dirty="0">
                <a:latin typeface="Calibri (Body)"/>
                <a:sym typeface="+mn-ea"/>
              </a:rPr>
              <a:t> </a:t>
            </a:r>
            <a:r>
              <a:rPr lang="en-US" sz="2400" b="1" dirty="0" err="1">
                <a:latin typeface="Calibri (Body)"/>
                <a:sym typeface="+mn-ea"/>
              </a:rPr>
              <a:t>đến</a:t>
            </a:r>
            <a:r>
              <a:rPr lang="en-US" sz="2400" b="1" dirty="0">
                <a:latin typeface="Calibri (Body)"/>
                <a:sym typeface="+mn-ea"/>
              </a:rPr>
              <a:t> </a:t>
            </a:r>
            <a:r>
              <a:rPr lang="en-US" sz="2400" b="1" dirty="0" err="1">
                <a:latin typeface="Calibri (Body)"/>
                <a:sym typeface="+mn-ea"/>
              </a:rPr>
              <a:t>đề</a:t>
            </a:r>
            <a:r>
              <a:rPr lang="en-US" sz="2400" b="1" dirty="0">
                <a:latin typeface="Calibri (Body)"/>
                <a:sym typeface="+mn-ea"/>
              </a:rPr>
              <a:t> </a:t>
            </a:r>
            <a:r>
              <a:rPr lang="en-US" sz="2400" b="1" dirty="0" err="1">
                <a:latin typeface="Calibri (Body)"/>
                <a:sym typeface="+mn-ea"/>
              </a:rPr>
              <a:t>tài</a:t>
            </a:r>
            <a:r>
              <a:rPr lang="en-US" sz="2400" b="1" dirty="0">
                <a:latin typeface="Calibri (Body)"/>
                <a:sym typeface="+mn-ea"/>
              </a:rPr>
              <a:t>:</a:t>
            </a:r>
            <a:endParaRPr lang="en-US" sz="2400" b="1" dirty="0">
              <a:latin typeface="Calibri (Body)"/>
              <a:sym typeface="+mn-ea"/>
            </a:endParaRPr>
          </a:p>
          <a:p>
            <a:pPr marL="352425" indent="0">
              <a:buNone/>
            </a:pPr>
            <a:r>
              <a:rPr lang="en-US" sz="2400" dirty="0">
                <a:latin typeface="Calibri (Body)"/>
                <a:sym typeface="+mn-ea"/>
              </a:rPr>
              <a:t>“</a:t>
            </a:r>
            <a:r>
              <a:rPr sz="2400" i="1" dirty="0">
                <a:latin typeface="Calibri (Body)"/>
                <a:sym typeface="+mn-ea"/>
              </a:rPr>
              <a:t>Xây dựng hệ thống quản lý chuỗi trung tâm đào tạo và trông giữ học sinh cấp 1 và cấp 2 tư thục</a:t>
            </a:r>
            <a:r>
              <a:rPr lang="en-US" sz="2400" dirty="0">
                <a:latin typeface="Calibri (Body)"/>
                <a:sym typeface="+mn-ea"/>
              </a:rPr>
              <a:t>”</a:t>
            </a:r>
            <a:endParaRPr lang="en-US" sz="2400" dirty="0">
              <a:latin typeface="Calibri (Body)"/>
            </a:endParaRPr>
          </a:p>
          <a:p>
            <a:pPr marL="352425" indent="0">
              <a:buNone/>
            </a:pPr>
            <a:endParaRPr lang="en-US" sz="2400" dirty="0">
              <a:latin typeface="Calibri (Body)"/>
            </a:endParaRPr>
          </a:p>
          <a:p>
            <a:pPr marL="352425" indent="0">
              <a:buNone/>
            </a:pPr>
            <a:endParaRPr lang="en-US" sz="2400" dirty="0">
              <a:latin typeface="Calibri (Body)"/>
            </a:endParaRPr>
          </a:p>
          <a:p>
            <a:pPr marL="352425" indent="0">
              <a:buFont typeface="Wingdings" panose="05000000000000000000" charset="0"/>
              <a:buNone/>
            </a:pPr>
            <a:endParaRPr lang="en-US" sz="2400" dirty="0">
              <a:latin typeface="Calibri (Body)"/>
            </a:endParaRPr>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2" name="Title 1"/>
          <p:cNvSpPr>
            <a:spLocks noGrp="1"/>
          </p:cNvSpPr>
          <p:nvPr>
            <p:ph type="title"/>
          </p:nvPr>
        </p:nvSpPr>
        <p:spPr>
          <a:xfrm>
            <a:off x="838200" y="0"/>
            <a:ext cx="10460355" cy="783590"/>
          </a:xfrm>
        </p:spPr>
        <p:txBody>
          <a:bodyPr/>
          <a:lstStyle/>
          <a:p>
            <a:r>
              <a:rPr lang="en-US" sz="3000">
                <a:solidFill>
                  <a:schemeClr val="bg1"/>
                </a:solidFill>
              </a:rPr>
              <a:t>1. Lý do chọn đề tài</a:t>
            </a:r>
            <a:endParaRPr lang="en-US" sz="3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870"/>
            <a:ext cx="4114800" cy="365125"/>
          </a:xfrm>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thông tin nhân viên</a:t>
            </a:r>
            <a:r>
              <a:rPr lang="en-US" dirty="0"/>
              <a:t>:</a:t>
            </a:r>
            <a:endParaRPr lang="en-US" dirty="0"/>
          </a:p>
          <a:p>
            <a:endParaRPr lang="en-US" dirty="0"/>
          </a:p>
        </p:txBody>
      </p:sp>
      <p:pic>
        <p:nvPicPr>
          <p:cNvPr id="3" name="Picture 2"/>
          <p:cNvPicPr>
            <a:picLocks noChangeAspect="1"/>
          </p:cNvPicPr>
          <p:nvPr>
            <p:custDataLst>
              <p:tags r:id="rId2"/>
            </p:custDataLst>
          </p:nvPr>
        </p:nvPicPr>
        <p:blipFill>
          <a:blip r:embed="rId3"/>
          <a:stretch>
            <a:fillRect/>
          </a:stretch>
        </p:blipFill>
        <p:spPr>
          <a:xfrm>
            <a:off x="2891155" y="1464945"/>
            <a:ext cx="6626225" cy="50152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 thông tin lớp học</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3154045" y="1565275"/>
            <a:ext cx="6819265" cy="50444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thông tin học sinh</a:t>
            </a:r>
            <a:r>
              <a:rPr lang="en-US" dirty="0"/>
              <a:t>:</a:t>
            </a:r>
            <a:endParaRPr lang="en-US" dirty="0"/>
          </a:p>
          <a:p>
            <a:endParaRPr lang="en-US" dirty="0"/>
          </a:p>
        </p:txBody>
      </p:sp>
      <p:pic>
        <p:nvPicPr>
          <p:cNvPr id="3" name="Content Placeholder 2"/>
          <p:cNvPicPr>
            <a:picLocks noChangeAspect="1"/>
          </p:cNvPicPr>
          <p:nvPr>
            <p:ph idx="1"/>
            <p:custDataLst>
              <p:tags r:id="rId2"/>
            </p:custDataLst>
          </p:nvPr>
        </p:nvPicPr>
        <p:blipFill>
          <a:blip r:embed="rId3"/>
          <a:stretch>
            <a:fillRect/>
          </a:stretch>
        </p:blipFill>
        <p:spPr>
          <a:xfrm>
            <a:off x="3044825" y="1565275"/>
            <a:ext cx="6571615" cy="48710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thông tin điểm học tập</a:t>
            </a:r>
            <a:r>
              <a:rPr lang="en-US" dirty="0"/>
              <a:t>:</a:t>
            </a:r>
            <a:endParaRPr lang="en-US" dirty="0"/>
          </a:p>
          <a:p>
            <a:endParaRPr lang="en-US" dirty="0"/>
          </a:p>
        </p:txBody>
      </p:sp>
      <p:pic>
        <p:nvPicPr>
          <p:cNvPr id="3" name="Content Placeholder 2"/>
          <p:cNvPicPr>
            <a:picLocks noChangeAspect="1"/>
          </p:cNvPicPr>
          <p:nvPr>
            <p:ph idx="1"/>
            <p:custDataLst>
              <p:tags r:id="rId2"/>
            </p:custDataLst>
          </p:nvPr>
        </p:nvPicPr>
        <p:blipFill>
          <a:blip r:embed="rId3"/>
          <a:stretch>
            <a:fillRect/>
          </a:stretch>
        </p:blipFill>
        <p:spPr>
          <a:xfrm>
            <a:off x="2126615" y="1565275"/>
            <a:ext cx="8383270" cy="47904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thông tin hóa đơn</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2764790" y="1548765"/>
            <a:ext cx="6663055" cy="48075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tạo hóa đơn</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2868930" y="1565275"/>
            <a:ext cx="6454775" cy="48685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4011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thông tin nhà cung cấp</a:t>
            </a:r>
            <a:r>
              <a:rPr lang="en-US" dirty="0"/>
              <a:t>:</a:t>
            </a:r>
            <a:endParaRPr lang="en-US" dirty="0"/>
          </a:p>
          <a:p>
            <a:endParaRPr lang="en-US" dirty="0"/>
          </a:p>
        </p:txBody>
      </p:sp>
      <p:pic>
        <p:nvPicPr>
          <p:cNvPr id="2" name="Content Placeholder 1"/>
          <p:cNvPicPr>
            <a:picLocks noChangeAspect="1"/>
          </p:cNvPicPr>
          <p:nvPr>
            <p:ph idx="1"/>
            <p:custDataLst>
              <p:tags r:id="rId2"/>
            </p:custDataLst>
          </p:nvPr>
        </p:nvPicPr>
        <p:blipFill>
          <a:blip r:embed="rId3"/>
          <a:stretch>
            <a:fillRect/>
          </a:stretch>
        </p:blipFill>
        <p:spPr>
          <a:xfrm>
            <a:off x="1899285" y="1565275"/>
            <a:ext cx="8760460" cy="48075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0" y="6666230"/>
            <a:ext cx="12192000" cy="19177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26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5. Xây dựng ứng dụng</a:t>
            </a:r>
            <a:endParaRPr lang="en-US" sz="3000">
              <a:solidFill>
                <a:schemeClr val="bg1"/>
              </a:solidFill>
              <a:sym typeface="+mn-ea"/>
            </a:endParaRPr>
          </a:p>
        </p:txBody>
      </p:sp>
      <p:sp>
        <p:nvSpPr>
          <p:cNvPr id="7" name="Content Placeholder 2"/>
          <p:cNvSpPr>
            <a:spLocks noGrp="1"/>
          </p:cNvSpPr>
          <p:nvPr/>
        </p:nvSpPr>
        <p:spPr>
          <a:xfrm>
            <a:off x="391477" y="992187"/>
            <a:ext cx="10515600" cy="625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Giao </a:t>
            </a:r>
            <a:r>
              <a:rPr lang="en-US" b="1" dirty="0" err="1"/>
              <a:t>diện</a:t>
            </a:r>
            <a:r>
              <a:rPr lang="en-US" b="1" dirty="0"/>
              <a:t> hỗ trợ thông báo sự cố</a:t>
            </a:r>
            <a:r>
              <a:rPr lang="en-US" dirty="0"/>
              <a:t>:</a:t>
            </a:r>
            <a:endParaRPr lang="en-US" dirty="0"/>
          </a:p>
          <a:p>
            <a:endParaRPr lang="en-US" dirty="0"/>
          </a:p>
        </p:txBody>
      </p:sp>
      <p:pic>
        <p:nvPicPr>
          <p:cNvPr id="3" name="Content Placeholder 2"/>
          <p:cNvPicPr>
            <a:picLocks noChangeAspect="1"/>
          </p:cNvPicPr>
          <p:nvPr>
            <p:ph sz="half" idx="1"/>
            <p:custDataLst>
              <p:tags r:id="rId2"/>
            </p:custDataLst>
          </p:nvPr>
        </p:nvPicPr>
        <p:blipFill>
          <a:blip r:embed="rId3"/>
          <a:stretch>
            <a:fillRect/>
          </a:stretch>
        </p:blipFill>
        <p:spPr>
          <a:xfrm>
            <a:off x="871855" y="1825625"/>
            <a:ext cx="5113655" cy="4351655"/>
          </a:xfrm>
          <a:prstGeom prst="rect">
            <a:avLst/>
          </a:prstGeom>
        </p:spPr>
      </p:pic>
      <p:pic>
        <p:nvPicPr>
          <p:cNvPr id="10" name="Content Placeholder 9"/>
          <p:cNvPicPr>
            <a:picLocks noChangeAspect="1"/>
          </p:cNvPicPr>
          <p:nvPr>
            <p:ph sz="half" idx="2"/>
            <p:custDataLst>
              <p:tags r:id="rId4"/>
            </p:custDataLst>
          </p:nvPr>
        </p:nvPicPr>
        <p:blipFill>
          <a:blip r:embed="rId5"/>
          <a:stretch>
            <a:fillRect/>
          </a:stretch>
        </p:blipFill>
        <p:spPr>
          <a:xfrm>
            <a:off x="6096000" y="2104390"/>
            <a:ext cx="5615305" cy="34334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82955" y="987425"/>
            <a:ext cx="10515600" cy="3619396"/>
          </a:xfrm>
        </p:spPr>
        <p:txBody>
          <a:bodyPr>
            <a:normAutofit fontScale="25000"/>
          </a:bodyPr>
          <a:lstStyle/>
          <a:p>
            <a:pPr marL="0" indent="0">
              <a:buNone/>
            </a:pPr>
            <a:r>
              <a:rPr lang="en-US" sz="10400" b="1"/>
              <a:t>Kết quả</a:t>
            </a:r>
            <a:endParaRPr lang="en-US" sz="10400" b="1"/>
          </a:p>
          <a:p>
            <a:r>
              <a:rPr lang="en-US" sz="10400"/>
              <a:t>- Giao diện hiện đại, thân thiện với người dùng. </a:t>
            </a:r>
            <a:endParaRPr lang="en-US" sz="10400"/>
          </a:p>
          <a:p>
            <a:r>
              <a:rPr lang="en-US" sz="10400"/>
              <a:t>- Không quá nhiều form, thao tác phức tạp giúp người dùng dễ dàng tiếp cận và </a:t>
            </a:r>
            <a:endParaRPr lang="en-US" sz="10400"/>
          </a:p>
          <a:p>
            <a:r>
              <a:rPr lang="en-US" sz="10400"/>
              <a:t>sử dụng thành thạo. </a:t>
            </a:r>
            <a:endParaRPr lang="en-US" sz="10400"/>
          </a:p>
          <a:p>
            <a:r>
              <a:rPr lang="en-US" sz="10400"/>
              <a:t>- Giải quyết việc quản lý nhanh chóng, đỡ tốn thời gian.</a:t>
            </a:r>
            <a:endParaRPr lang="en-US" sz="10400"/>
          </a:p>
          <a:p>
            <a:r>
              <a:rPr lang="en-US" sz="10400"/>
              <a:t>- Xây dựng Web API</a:t>
            </a:r>
            <a:endParaRPr lang="en-US" sz="10400"/>
          </a:p>
          <a:p>
            <a:r>
              <a:rPr lang="en-US" sz="10400"/>
              <a:t>- Thống kê được nhiều thông tin cần thiết</a:t>
            </a:r>
            <a:endParaRPr lang="en-US" sz="10400"/>
          </a:p>
          <a:p>
            <a:endParaRPr lang="en-US" sz="10400" dirty="0"/>
          </a:p>
        </p:txBody>
      </p:sp>
      <p:sp>
        <p:nvSpPr>
          <p:cNvPr id="4" name="Footer Placeholder 3"/>
          <p:cNvSpPr>
            <a:spLocks noGrp="1"/>
          </p:cNvSpPr>
          <p:nvPr>
            <p:ph type="ftr" sz="quarter" idx="11"/>
          </p:nvPr>
        </p:nvSpPr>
        <p:spPr>
          <a:xfrm>
            <a:off x="4038600" y="6665595"/>
            <a:ext cx="4114800" cy="192405"/>
          </a:xfrm>
        </p:spPr>
        <p:txBody>
          <a:bodyPr/>
          <a:lstStyle/>
          <a:p>
            <a:r>
              <a:rPr lang="en-US">
                <a:solidFill>
                  <a:schemeClr val="bg1"/>
                </a:solidFill>
              </a:rPr>
              <a:t>53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6. Kết quả nghiên cứu và hướng phát triển</a:t>
            </a:r>
            <a:endParaRPr lang="en-US" sz="3000">
              <a:solidFill>
                <a:schemeClr val="bg1"/>
              </a:solidFill>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82955" y="987425"/>
            <a:ext cx="10515600" cy="3619396"/>
          </a:xfrm>
        </p:spPr>
        <p:txBody>
          <a:bodyPr>
            <a:normAutofit fontScale="30000"/>
          </a:bodyPr>
          <a:lstStyle/>
          <a:p>
            <a:pPr marL="0" indent="0">
              <a:buNone/>
            </a:pPr>
            <a:r>
              <a:rPr lang="en-US" sz="8800" b="1"/>
              <a:t>Kết quả</a:t>
            </a:r>
            <a:endParaRPr lang="en-US" sz="8800" b="1"/>
          </a:p>
          <a:p>
            <a:r>
              <a:rPr lang="en-US" sz="8800">
                <a:sym typeface="+mn-ea"/>
              </a:rPr>
              <a:t>- Hỗ trợ xuất dữ liệu với nhiều định dạng khác nhau</a:t>
            </a:r>
            <a:endParaRPr lang="en-US" sz="8800"/>
          </a:p>
          <a:p>
            <a:r>
              <a:rPr lang="en-US" sz="8800">
                <a:sym typeface="+mn-ea"/>
              </a:rPr>
              <a:t>- Bảo mật hơn với JWT phân quyền trên từng API</a:t>
            </a:r>
            <a:endParaRPr lang="en-US" sz="8800"/>
          </a:p>
          <a:p>
            <a:r>
              <a:rPr lang="en-US" sz="8800">
                <a:sym typeface="+mn-ea"/>
              </a:rPr>
              <a:t>- Khả năng tìm kiếm linh hoạt</a:t>
            </a:r>
            <a:endParaRPr lang="en-US" sz="8800"/>
          </a:p>
          <a:p>
            <a:r>
              <a:rPr lang="en-US" sz="8800">
                <a:sym typeface="+mn-ea"/>
              </a:rPr>
              <a:t>- Hiển thị dữ liệu có phân trang giúp giảm thời gian tải dữ liệu</a:t>
            </a:r>
            <a:endParaRPr lang="en-US" sz="8800"/>
          </a:p>
          <a:p>
            <a:r>
              <a:rPr lang="en-US" sz="8800">
                <a:sym typeface="+mn-ea"/>
              </a:rPr>
              <a:t>- Khả năng soạn email thông minh, nhanh chống tiện lợi</a:t>
            </a:r>
            <a:endParaRPr lang="en-US" sz="8800"/>
          </a:p>
          <a:p>
            <a:r>
              <a:rPr lang="en-US" sz="8800">
                <a:sym typeface="+mn-ea"/>
              </a:rPr>
              <a:t>- Tập trung cao vào tác vụ quản lý</a:t>
            </a:r>
            <a:r>
              <a:rPr lang="en-US" sz="8800" dirty="0">
                <a:sym typeface="+mn-ea"/>
              </a:rPr>
              <a:t>.</a:t>
            </a:r>
            <a:endParaRPr lang="en-US" sz="8800" dirty="0"/>
          </a:p>
          <a:p>
            <a:endParaRPr lang="en-US" sz="8800" dirty="0"/>
          </a:p>
        </p:txBody>
      </p:sp>
      <p:sp>
        <p:nvSpPr>
          <p:cNvPr id="4" name="Footer Placeholder 3"/>
          <p:cNvSpPr>
            <a:spLocks noGrp="1"/>
          </p:cNvSpPr>
          <p:nvPr>
            <p:ph type="ftr" sz="quarter" idx="11"/>
          </p:nvPr>
        </p:nvSpPr>
        <p:spPr>
          <a:xfrm>
            <a:off x="4038600" y="6665595"/>
            <a:ext cx="4114800" cy="192405"/>
          </a:xfrm>
        </p:spPr>
        <p:txBody>
          <a:bodyPr/>
          <a:lstStyle/>
          <a:p>
            <a:r>
              <a:rPr lang="en-US">
                <a:solidFill>
                  <a:schemeClr val="bg1"/>
                </a:solidFill>
              </a:rPr>
              <a:t>53</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6. Kết quả nghiên cứu và hướng phát triển</a:t>
            </a:r>
            <a:endParaRPr lang="en-US" sz="3000">
              <a:solidFill>
                <a:schemeClr val="bg1"/>
              </a:solidFill>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s 8"/>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666230"/>
            <a:ext cx="4114800" cy="191770"/>
          </a:xfrm>
        </p:spPr>
        <p:txBody>
          <a:bodyPr/>
          <a:lstStyle/>
          <a:p>
            <a:r>
              <a:rPr lang="en-US">
                <a:solidFill>
                  <a:schemeClr val="bg1"/>
                </a:solidFill>
              </a:rPr>
              <a:t>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rPr>
              <a:t>2. </a:t>
            </a:r>
            <a:r>
              <a:rPr lang="en-US" sz="3000">
                <a:solidFill>
                  <a:schemeClr val="bg1"/>
                </a:solidFill>
                <a:sym typeface="+mn-ea"/>
              </a:rPr>
              <a:t>Mục tiêu của đề tài</a:t>
            </a:r>
            <a:endParaRPr lang="en-US" sz="3000">
              <a:solidFill>
                <a:schemeClr val="bg1"/>
              </a:solidFill>
              <a:sym typeface="+mn-ea"/>
            </a:endParaRPr>
          </a:p>
        </p:txBody>
      </p:sp>
      <p:sp>
        <p:nvSpPr>
          <p:cNvPr id="2" name="Content Placeholder 1"/>
          <p:cNvSpPr>
            <a:spLocks noGrp="1"/>
          </p:cNvSpPr>
          <p:nvPr>
            <p:ph idx="1"/>
          </p:nvPr>
        </p:nvSpPr>
        <p:spPr>
          <a:xfrm>
            <a:off x="838199" y="1253490"/>
            <a:ext cx="10780643" cy="5306336"/>
          </a:xfrm>
        </p:spPr>
        <p:txBody>
          <a:bodyPr/>
          <a:lstStyle/>
          <a:p>
            <a:pPr marL="0" indent="0">
              <a:buNone/>
            </a:pPr>
            <a:r>
              <a:rPr lang="en-US" dirty="0" err="1"/>
              <a:t>Mục</a:t>
            </a:r>
            <a:r>
              <a:rPr lang="en-US" dirty="0"/>
              <a:t> </a:t>
            </a:r>
            <a:r>
              <a:rPr lang="en-US" dirty="0" err="1"/>
              <a:t>tiêu</a:t>
            </a:r>
            <a:r>
              <a:rPr lang="en-US" dirty="0"/>
              <a:t> </a:t>
            </a:r>
            <a:r>
              <a:rPr lang="en-US" dirty="0" err="1"/>
              <a:t>chung</a:t>
            </a:r>
            <a:r>
              <a:rPr lang="en-US" dirty="0"/>
              <a:t> </a:t>
            </a:r>
            <a:r>
              <a:rPr lang="en-US" dirty="0" err="1"/>
              <a:t>của</a:t>
            </a:r>
            <a:r>
              <a:rPr lang="en-US" dirty="0"/>
              <a:t> </a:t>
            </a:r>
            <a:r>
              <a:rPr lang="en-US" dirty="0" err="1"/>
              <a:t>đề</a:t>
            </a:r>
            <a:r>
              <a:rPr lang="en-US" dirty="0"/>
              <a:t> </a:t>
            </a:r>
            <a:r>
              <a:rPr lang="en-US" dirty="0" err="1"/>
              <a:t>tài</a:t>
            </a:r>
            <a:r>
              <a:rPr lang="en-US" dirty="0"/>
              <a:t>:</a:t>
            </a:r>
            <a:endParaRPr lang="en-US" dirty="0"/>
          </a:p>
          <a:p>
            <a:pPr lvl="0"/>
            <a:r>
              <a:rPr lang="en-US" sz="2400"/>
              <a:t>Nghiên cứu công tác quản lý hệ thống đa trung tâm</a:t>
            </a:r>
            <a:r>
              <a:rPr lang="en-US" sz="2400" dirty="0"/>
              <a:t>.</a:t>
            </a:r>
            <a:endParaRPr lang="en-US" sz="2400" dirty="0"/>
          </a:p>
          <a:p>
            <a:pPr lvl="0"/>
            <a:r>
              <a:rPr lang="en-US" sz="2400"/>
              <a:t>Phát triển ứng dụng công nghệ vào các công tác quản lý hệ thống đa trung tâm</a:t>
            </a:r>
            <a:r>
              <a:rPr lang="en-US" sz="2400" dirty="0"/>
              <a:t>.</a:t>
            </a:r>
            <a:endParaRPr lang="en-US" sz="2400" dirty="0"/>
          </a:p>
          <a:p>
            <a:pPr marL="0" lvl="0" indent="0">
              <a:buNone/>
            </a:pPr>
            <a:r>
              <a:rPr lang="en-US" dirty="0" err="1"/>
              <a:t>Để</a:t>
            </a:r>
            <a:r>
              <a:rPr lang="en-US" dirty="0"/>
              <a:t> </a:t>
            </a:r>
            <a:r>
              <a:rPr lang="en-US" dirty="0" err="1"/>
              <a:t>thực</a:t>
            </a:r>
            <a:r>
              <a:rPr lang="en-US" dirty="0"/>
              <a:t> </a:t>
            </a:r>
            <a:r>
              <a:rPr lang="en-US" dirty="0" err="1"/>
              <a:t>hiện</a:t>
            </a:r>
            <a:r>
              <a:rPr lang="en-US" dirty="0"/>
              <a:t> </a:t>
            </a:r>
            <a:r>
              <a:rPr lang="en-US" dirty="0" err="1"/>
              <a:t>được</a:t>
            </a:r>
            <a:r>
              <a:rPr lang="en-US" dirty="0"/>
              <a:t> </a:t>
            </a:r>
            <a:r>
              <a:rPr lang="en-US" dirty="0" err="1"/>
              <a:t>mục</a:t>
            </a:r>
            <a:r>
              <a:rPr lang="en-US" dirty="0"/>
              <a:t> </a:t>
            </a:r>
            <a:r>
              <a:rPr lang="en-US" dirty="0" err="1"/>
              <a:t>tiêu</a:t>
            </a:r>
            <a:r>
              <a:rPr lang="en-US" dirty="0"/>
              <a:t> </a:t>
            </a:r>
            <a:r>
              <a:rPr lang="en-US" dirty="0" err="1"/>
              <a:t>chung</a:t>
            </a:r>
            <a:r>
              <a:rPr lang="en-US" dirty="0"/>
              <a:t> </a:t>
            </a:r>
            <a:r>
              <a:rPr lang="en-US" dirty="0" err="1"/>
              <a:t>thì</a:t>
            </a:r>
            <a:r>
              <a:rPr lang="en-US" dirty="0"/>
              <a:t> </a:t>
            </a:r>
            <a:r>
              <a:rPr lang="en-US" dirty="0" err="1"/>
              <a:t>cần</a:t>
            </a:r>
            <a:r>
              <a:rPr lang="en-US" dirty="0"/>
              <a:t> </a:t>
            </a:r>
            <a:r>
              <a:rPr lang="en-US" dirty="0" err="1"/>
              <a:t>phải</a:t>
            </a:r>
            <a:r>
              <a:rPr lang="en-US" dirty="0"/>
              <a:t> </a:t>
            </a:r>
            <a:r>
              <a:rPr lang="en-US" dirty="0" err="1"/>
              <a:t>đạt</a:t>
            </a:r>
            <a:r>
              <a:rPr lang="en-US" dirty="0"/>
              <a:t> </a:t>
            </a:r>
            <a:r>
              <a:rPr lang="en-US" dirty="0" err="1"/>
              <a:t>được</a:t>
            </a:r>
            <a:r>
              <a:rPr lang="en-US" dirty="0"/>
              <a:t> </a:t>
            </a:r>
            <a:r>
              <a:rPr lang="en-US" dirty="0" err="1"/>
              <a:t>những</a:t>
            </a:r>
            <a:r>
              <a:rPr lang="en-US" dirty="0"/>
              <a:t> </a:t>
            </a:r>
            <a:r>
              <a:rPr lang="en-US" dirty="0" err="1"/>
              <a:t>mục</a:t>
            </a:r>
            <a:r>
              <a:rPr lang="en-US" dirty="0"/>
              <a:t> </a:t>
            </a:r>
            <a:r>
              <a:rPr lang="en-US" dirty="0" err="1"/>
              <a:t>tiêu</a:t>
            </a:r>
            <a:r>
              <a:rPr lang="en-US" dirty="0"/>
              <a:t> </a:t>
            </a:r>
            <a:r>
              <a:rPr lang="en-US" dirty="0" err="1"/>
              <a:t>cụ</a:t>
            </a:r>
            <a:r>
              <a:rPr lang="en-US" dirty="0"/>
              <a:t> </a:t>
            </a:r>
            <a:r>
              <a:rPr lang="en-US" dirty="0" err="1"/>
              <a:t>thể</a:t>
            </a:r>
            <a:r>
              <a:rPr lang="en-US" dirty="0"/>
              <a:t> </a:t>
            </a:r>
            <a:r>
              <a:rPr lang="en-US" dirty="0" err="1"/>
              <a:t>như</a:t>
            </a:r>
            <a:r>
              <a:rPr lang="en-US" dirty="0"/>
              <a:t> </a:t>
            </a:r>
            <a:r>
              <a:rPr lang="en-US" dirty="0" err="1"/>
              <a:t>sau</a:t>
            </a:r>
            <a:r>
              <a:rPr lang="en-US" dirty="0"/>
              <a:t>:</a:t>
            </a:r>
            <a:endParaRPr lang="en-US" dirty="0"/>
          </a:p>
          <a:p>
            <a:pPr lvl="0"/>
            <a:r>
              <a:rPr lang="en-US" sz="2400"/>
              <a:t>Phân tích yêu cầu người dùng</a:t>
            </a:r>
            <a:r>
              <a:rPr lang="en-US" sz="2400" dirty="0"/>
              <a:t>.</a:t>
            </a:r>
            <a:endParaRPr lang="en-US" sz="2400" dirty="0"/>
          </a:p>
          <a:p>
            <a:pPr lvl="0"/>
            <a:r>
              <a:rPr lang="en-US" sz="2400"/>
              <a:t>Thiết kế hệ thống</a:t>
            </a:r>
            <a:endParaRPr lang="en-US" sz="2400"/>
          </a:p>
          <a:p>
            <a:r>
              <a:rPr lang="en-US" sz="2400"/>
              <a:t>Phát triển phần mềm</a:t>
            </a:r>
            <a:r>
              <a:rPr lang="en-US" sz="2400" dirty="0"/>
              <a:t>.</a:t>
            </a:r>
            <a:endParaRPr lang="en-US" sz="2400" dirty="0"/>
          </a:p>
          <a:p>
            <a:r>
              <a:rPr lang="en-US" sz="2400" dirty="0"/>
              <a:t>Tối ưu hóa quy trình quản lý</a:t>
            </a:r>
            <a:endParaRPr lang="en-US" sz="2400" dirty="0"/>
          </a:p>
          <a:p>
            <a:r>
              <a:rPr lang="en-US" sz="2400" dirty="0"/>
              <a:t>Cải tiến và phát triển</a:t>
            </a:r>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252855"/>
            <a:ext cx="10515600" cy="4351338"/>
          </a:xfrm>
        </p:spPr>
        <p:txBody>
          <a:bodyPr>
            <a:normAutofit fontScale="90000" lnSpcReduction="10000"/>
          </a:bodyPr>
          <a:lstStyle/>
          <a:p>
            <a:pPr marL="0" indent="0" algn="just">
              <a:buNone/>
            </a:pPr>
            <a:r>
              <a:rPr lang="en-US" sz="2890" b="1" dirty="0" err="1">
                <a:solidFill>
                  <a:schemeClr val="tx1"/>
                </a:solidFill>
              </a:rPr>
              <a:t>Hạn</a:t>
            </a:r>
            <a:r>
              <a:rPr lang="en-US" sz="2890" b="1" dirty="0">
                <a:solidFill>
                  <a:schemeClr val="tx1"/>
                </a:solidFill>
              </a:rPr>
              <a:t> </a:t>
            </a:r>
            <a:r>
              <a:rPr lang="en-US" sz="2890" b="1" dirty="0" err="1">
                <a:solidFill>
                  <a:schemeClr val="tx1"/>
                </a:solidFill>
              </a:rPr>
              <a:t>chế</a:t>
            </a:r>
            <a:r>
              <a:rPr lang="en-US" sz="2890" b="1" dirty="0">
                <a:solidFill>
                  <a:schemeClr val="tx1"/>
                </a:solidFill>
              </a:rPr>
              <a:t>:</a:t>
            </a:r>
            <a:endParaRPr lang="en-US" sz="2890" b="1" dirty="0">
              <a:solidFill>
                <a:schemeClr val="tx1"/>
              </a:solidFill>
            </a:endParaRPr>
          </a:p>
          <a:p>
            <a:pPr algn="just"/>
            <a:r>
              <a:rPr lang="en-US" sz="2890"/>
              <a:t>Còn nhiều tính năng chưa kịp hoàn thành như:</a:t>
            </a:r>
            <a:endParaRPr lang="en-US" sz="2890"/>
          </a:p>
          <a:p>
            <a:pPr marL="0" indent="457200" algn="just">
              <a:buNone/>
            </a:pPr>
            <a:r>
              <a:rPr lang="en-US" sz="2890"/>
              <a:t>+ Thống kê kết quả thi</a:t>
            </a:r>
            <a:endParaRPr lang="en-US" sz="2890"/>
          </a:p>
          <a:p>
            <a:pPr marL="0" indent="457200" algn="just">
              <a:buNone/>
            </a:pPr>
            <a:r>
              <a:rPr lang="en-US" sz="2890"/>
              <a:t>+ Soạn email gửi kết quả thi đến phụ huynh</a:t>
            </a:r>
            <a:endParaRPr lang="en-US" sz="2890"/>
          </a:p>
          <a:p>
            <a:pPr marL="0" indent="457200" algn="just">
              <a:buNone/>
            </a:pPr>
            <a:r>
              <a:rPr lang="en-US" sz="2890"/>
              <a:t>+ Đặt hàng qua email với nhà cung cấp</a:t>
            </a:r>
            <a:endParaRPr lang="en-US" sz="2890"/>
          </a:p>
          <a:p>
            <a:pPr marL="0" indent="457200" algn="just">
              <a:buNone/>
            </a:pPr>
            <a:r>
              <a:rPr lang="en-US" sz="2890"/>
              <a:t>+ Thông báo lịch học</a:t>
            </a:r>
            <a:endParaRPr lang="en-US" sz="2890"/>
          </a:p>
          <a:p>
            <a:pPr marL="0" indent="457200" algn="just">
              <a:buNone/>
            </a:pPr>
            <a:r>
              <a:rPr lang="en-US" sz="2890"/>
              <a:t>+ Chức soạn hỗ trợ soạn thảo email thông báo về sức khỏe của học sinh.</a:t>
            </a:r>
            <a:endParaRPr lang="en-US" sz="2890"/>
          </a:p>
          <a:p>
            <a:pPr algn="just"/>
            <a:r>
              <a:rPr lang="en-US" sz="2890"/>
              <a:t>Hệ thống chưa có tích hợp tương tác với phụ huynh</a:t>
            </a:r>
            <a:endParaRPr lang="en-US" sz="2890"/>
          </a:p>
          <a:p>
            <a:pPr algn="just"/>
            <a:r>
              <a:rPr lang="en-US" sz="2890"/>
              <a:t>CSDL và quy mô dự án bị rút rọn để phù hợp với thời gian xây dựng hệ thống và năng lực làm việc</a:t>
            </a:r>
            <a:endParaRPr lang="en-US" sz="2890"/>
          </a:p>
          <a:p>
            <a:pPr algn="just"/>
            <a:endParaRPr lang="en-US" sz="2890" dirty="0"/>
          </a:p>
        </p:txBody>
      </p:sp>
      <p:sp>
        <p:nvSpPr>
          <p:cNvPr id="4" name="Footer Placeholder 3"/>
          <p:cNvSpPr>
            <a:spLocks noGrp="1"/>
          </p:cNvSpPr>
          <p:nvPr>
            <p:ph type="ftr" sz="quarter" idx="11"/>
          </p:nvPr>
        </p:nvSpPr>
        <p:spPr>
          <a:xfrm>
            <a:off x="4038600" y="6665595"/>
            <a:ext cx="4114800" cy="192405"/>
          </a:xfrm>
        </p:spPr>
        <p:txBody>
          <a:bodyPr/>
          <a:lstStyle/>
          <a:p>
            <a:r>
              <a:rPr lang="en-US">
                <a:solidFill>
                  <a:schemeClr val="bg1"/>
                </a:solidFill>
              </a:rPr>
              <a:t>54</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6. Kết quả nghiên cứu và hướng phát triển</a:t>
            </a:r>
            <a:endParaRPr lang="en-US" sz="3000">
              <a:solidFill>
                <a:schemeClr val="bg1"/>
              </a:solidFill>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252855"/>
            <a:ext cx="10515600" cy="4351338"/>
          </a:xfrm>
        </p:spPr>
        <p:txBody>
          <a:bodyPr/>
          <a:lstStyle/>
          <a:p>
            <a:pPr marL="0" indent="0">
              <a:buNone/>
            </a:pPr>
            <a:r>
              <a:rPr lang="en-US" b="1" dirty="0" err="1"/>
              <a:t>Hướng</a:t>
            </a:r>
            <a:r>
              <a:rPr lang="en-US" b="1" dirty="0"/>
              <a:t> </a:t>
            </a:r>
            <a:r>
              <a:rPr lang="en-US" b="1" dirty="0" err="1"/>
              <a:t>phát</a:t>
            </a:r>
            <a:r>
              <a:rPr lang="en-US" b="1" dirty="0"/>
              <a:t> </a:t>
            </a:r>
            <a:r>
              <a:rPr lang="en-US" b="1" dirty="0" err="1"/>
              <a:t>triển</a:t>
            </a:r>
            <a:r>
              <a:rPr lang="en-US" b="1" dirty="0"/>
              <a:t>:</a:t>
            </a:r>
            <a:endParaRPr lang="en-US" b="1" dirty="0"/>
          </a:p>
          <a:p>
            <a:r>
              <a:rPr lang="en-US"/>
              <a:t>Tích hợp tương tác với khách hàng.</a:t>
            </a:r>
            <a:endParaRPr lang="en-US"/>
          </a:p>
          <a:p>
            <a:r>
              <a:rPr lang="en-US"/>
              <a:t>Hoàn thành các tính năng còn thíu sót.</a:t>
            </a:r>
            <a:endParaRPr lang="en-US"/>
          </a:p>
          <a:p>
            <a:r>
              <a:rPr lang="en-US"/>
              <a:t>Nâng cấp CSDL cố gắng giải quyết được bài toán thật tế</a:t>
            </a:r>
            <a:endParaRPr lang="en-US"/>
          </a:p>
          <a:p>
            <a:r>
              <a:rPr lang="en-US"/>
              <a:t>Xây dựng app mobile để mở rộng khả năng tương tác</a:t>
            </a:r>
            <a:endParaRPr lang="en-US"/>
          </a:p>
          <a:p>
            <a:r>
              <a:rPr lang="en-US"/>
              <a:t>Public web lên để hoạt động thử nghiệm</a:t>
            </a:r>
            <a:r>
              <a:rPr lang="en-US" dirty="0"/>
              <a:t>.</a:t>
            </a:r>
            <a:endParaRPr lang="en-US" dirty="0"/>
          </a:p>
          <a:p>
            <a:r>
              <a:rPr lang="en-US" dirty="0" err="1">
                <a:sym typeface="+mn-ea"/>
              </a:rPr>
              <a:t>Nghiên</a:t>
            </a:r>
            <a:r>
              <a:rPr lang="en-US" dirty="0">
                <a:sym typeface="+mn-ea"/>
              </a:rPr>
              <a:t> </a:t>
            </a:r>
            <a:r>
              <a:rPr lang="en-US" dirty="0" err="1">
                <a:sym typeface="+mn-ea"/>
              </a:rPr>
              <a:t>cứu</a:t>
            </a:r>
            <a:r>
              <a:rPr lang="en-US" dirty="0">
                <a:sym typeface="+mn-ea"/>
              </a:rPr>
              <a:t> </a:t>
            </a:r>
            <a:r>
              <a:rPr lang="en-US" dirty="0" err="1">
                <a:sym typeface="+mn-ea"/>
              </a:rPr>
              <a:t>và</a:t>
            </a:r>
            <a:r>
              <a:rPr lang="en-US" dirty="0">
                <a:sym typeface="+mn-ea"/>
              </a:rPr>
              <a:t> </a:t>
            </a:r>
            <a:r>
              <a:rPr lang="en-US" dirty="0" err="1" smtClean="0">
                <a:sym typeface="+mn-ea"/>
              </a:rPr>
              <a:t>nâng</a:t>
            </a:r>
            <a:r>
              <a:rPr lang="en-US" dirty="0" smtClean="0">
                <a:sym typeface="+mn-ea"/>
              </a:rPr>
              <a:t> </a:t>
            </a:r>
            <a:r>
              <a:rPr lang="en-US" dirty="0" err="1" smtClean="0">
                <a:sym typeface="+mn-ea"/>
              </a:rPr>
              <a:t>cao</a:t>
            </a:r>
            <a:r>
              <a:rPr lang="en-US" dirty="0" smtClean="0">
                <a:sym typeface="+mn-ea"/>
              </a:rPr>
              <a:t> </a:t>
            </a:r>
            <a:r>
              <a:rPr lang="en-US" dirty="0" err="1" smtClean="0">
                <a:sym typeface="+mn-ea"/>
              </a:rPr>
              <a:t>tốc</a:t>
            </a:r>
            <a:r>
              <a:rPr lang="en-US" dirty="0" smtClean="0">
                <a:sym typeface="+mn-ea"/>
              </a:rPr>
              <a:t> </a:t>
            </a:r>
            <a:r>
              <a:rPr lang="en-US" dirty="0" err="1" smtClean="0">
                <a:sym typeface="+mn-ea"/>
              </a:rPr>
              <a:t>độ</a:t>
            </a:r>
            <a:r>
              <a:rPr lang="en-US" dirty="0" smtClean="0">
                <a:sym typeface="+mn-ea"/>
              </a:rPr>
              <a:t> </a:t>
            </a:r>
            <a:r>
              <a:rPr lang="en-US" dirty="0" err="1" smtClean="0">
                <a:sym typeface="+mn-ea"/>
              </a:rPr>
              <a:t>của</a:t>
            </a:r>
            <a:r>
              <a:rPr lang="en-US" dirty="0" smtClean="0">
                <a:sym typeface="+mn-ea"/>
              </a:rPr>
              <a:t> website.</a:t>
            </a:r>
            <a:endParaRPr lang="en-US" dirty="0"/>
          </a:p>
        </p:txBody>
      </p:sp>
      <p:sp>
        <p:nvSpPr>
          <p:cNvPr id="4" name="Footer Placeholder 3"/>
          <p:cNvSpPr>
            <a:spLocks noGrp="1"/>
          </p:cNvSpPr>
          <p:nvPr>
            <p:ph type="ftr" sz="quarter" idx="11"/>
          </p:nvPr>
        </p:nvSpPr>
        <p:spPr>
          <a:xfrm>
            <a:off x="4038600" y="6665595"/>
            <a:ext cx="4114800" cy="192405"/>
          </a:xfrm>
        </p:spPr>
        <p:txBody>
          <a:bodyPr/>
          <a:lstStyle/>
          <a:p>
            <a:r>
              <a:rPr lang="en-US">
                <a:solidFill>
                  <a:schemeClr val="bg1"/>
                </a:solidFill>
              </a:rPr>
              <a:t>55</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6. Kết quả nghiên cứu và hướng phát triển</a:t>
            </a:r>
            <a:endParaRPr lang="en-US" sz="3000">
              <a:solidFill>
                <a:schemeClr val="bg1"/>
              </a:solidFill>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0" y="2766060"/>
            <a:ext cx="12192000" cy="1325880"/>
          </a:xfrm>
          <a:prstGeom prst="rect">
            <a:avLst/>
          </a:prstGeom>
        </p:spPr>
        <p:txBody>
          <a:bodyPr vert="horz" lIns="91440" tIns="45720" rIns="91440" bIns="45720" rtlCol="0" anchor="ctr">
            <a:norm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tx1"/>
                </a:solidFill>
                <a:effectLst>
                  <a:outerShdw blurRad="38100" dist="19050" dir="2700000" algn="tl" rotWithShape="0">
                    <a:schemeClr val="dk1">
                      <a:alpha val="40000"/>
                    </a:schemeClr>
                  </a:outerShdw>
                </a:effectLst>
                <a:sym typeface="+mn-ea"/>
              </a:rPr>
              <a:t>Xin cảm ơn</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9" name="Rectangles 8"/>
          <p:cNvSpPr/>
          <p:nvPr/>
        </p:nvSpPr>
        <p:spPr>
          <a:xfrm>
            <a:off x="0" y="4091940"/>
            <a:ext cx="12192000" cy="2432685"/>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0" y="6524625"/>
            <a:ext cx="12192000" cy="33337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s 7"/>
          <p:cNvSpPr/>
          <p:nvPr/>
        </p:nvSpPr>
        <p:spPr>
          <a:xfrm>
            <a:off x="0" y="782955"/>
            <a:ext cx="12192000" cy="19824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s 5"/>
          <p:cNvSpPr/>
          <p:nvPr/>
        </p:nvSpPr>
        <p:spPr>
          <a:xfrm>
            <a:off x="0" y="0"/>
            <a:ext cx="12192000" cy="78295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s 1"/>
          <p:cNvSpPr/>
          <p:nvPr/>
        </p:nvSpPr>
        <p:spPr>
          <a:xfrm>
            <a:off x="0" y="4092575"/>
            <a:ext cx="12192000" cy="2432685"/>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6</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sp>
        <p:nvSpPr>
          <p:cNvPr id="5" name="Content Placeholder 4"/>
          <p:cNvSpPr>
            <a:spLocks noGrp="1"/>
          </p:cNvSpPr>
          <p:nvPr>
            <p:ph idx="1"/>
          </p:nvPr>
        </p:nvSpPr>
        <p:spPr>
          <a:xfrm>
            <a:off x="838200" y="1253490"/>
            <a:ext cx="10515600" cy="4351338"/>
          </a:xfrm>
          <a:noFill/>
        </p:spPr>
        <p:txBody>
          <a:bodyPr/>
          <a:lstStyle/>
          <a:p>
            <a:pPr marL="0" indent="0" algn="just">
              <a:buNone/>
            </a:pPr>
            <a:r>
              <a:rPr lang="en-US" b="1" dirty="0" err="1">
                <a:sym typeface="+mn-ea"/>
              </a:rPr>
              <a:t>Phạm</a:t>
            </a:r>
            <a:r>
              <a:rPr lang="en-US" b="1" dirty="0">
                <a:sym typeface="+mn-ea"/>
              </a:rPr>
              <a:t> vi </a:t>
            </a:r>
            <a:r>
              <a:rPr lang="en-US" b="1" dirty="0" err="1">
                <a:sym typeface="+mn-ea"/>
              </a:rPr>
              <a:t>nghiên</a:t>
            </a:r>
            <a:r>
              <a:rPr lang="en-US" b="1" dirty="0">
                <a:sym typeface="+mn-ea"/>
              </a:rPr>
              <a:t> </a:t>
            </a:r>
            <a:r>
              <a:rPr lang="en-US" b="1" dirty="0" err="1">
                <a:sym typeface="+mn-ea"/>
              </a:rPr>
              <a:t>cứu</a:t>
            </a:r>
            <a:r>
              <a:rPr lang="en-US" b="1" dirty="0">
                <a:sym typeface="+mn-ea"/>
              </a:rPr>
              <a:t> </a:t>
            </a:r>
            <a:r>
              <a:rPr lang="en-US" b="1" dirty="0" err="1">
                <a:sym typeface="+mn-ea"/>
              </a:rPr>
              <a:t>và</a:t>
            </a:r>
            <a:r>
              <a:rPr lang="en-US" b="1" dirty="0">
                <a:sym typeface="+mn-ea"/>
              </a:rPr>
              <a:t> </a:t>
            </a:r>
            <a:r>
              <a:rPr lang="en-US" b="1" dirty="0" err="1">
                <a:sym typeface="+mn-ea"/>
              </a:rPr>
              <a:t>đối</a:t>
            </a:r>
            <a:r>
              <a:rPr lang="en-US" b="1" dirty="0">
                <a:sym typeface="+mn-ea"/>
              </a:rPr>
              <a:t> </a:t>
            </a:r>
            <a:r>
              <a:rPr lang="en-US" b="1" dirty="0" err="1">
                <a:sym typeface="+mn-ea"/>
              </a:rPr>
              <a:t>tượng</a:t>
            </a:r>
            <a:r>
              <a:rPr lang="en-US" b="1" dirty="0">
                <a:sym typeface="+mn-ea"/>
              </a:rPr>
              <a:t> </a:t>
            </a:r>
            <a:r>
              <a:rPr lang="en-US" b="1" dirty="0" err="1">
                <a:sym typeface="+mn-ea"/>
              </a:rPr>
              <a:t>nghiên</a:t>
            </a:r>
            <a:r>
              <a:rPr lang="en-US" b="1" dirty="0">
                <a:sym typeface="+mn-ea"/>
              </a:rPr>
              <a:t> </a:t>
            </a:r>
            <a:r>
              <a:rPr lang="en-US" b="1" dirty="0" err="1">
                <a:sym typeface="+mn-ea"/>
              </a:rPr>
              <a:t>cứu</a:t>
            </a:r>
            <a:endParaRPr lang="en-US" b="1" dirty="0">
              <a:solidFill>
                <a:schemeClr val="tx1"/>
              </a:solidFill>
              <a:sym typeface="+mn-ea"/>
            </a:endParaRPr>
          </a:p>
          <a:p>
            <a:pPr marL="0" indent="0" algn="just">
              <a:buNone/>
            </a:pPr>
            <a:r>
              <a:rPr lang="en-US" dirty="0" err="1">
                <a:solidFill>
                  <a:schemeClr val="tx1"/>
                </a:solidFill>
                <a:sym typeface="+mn-ea"/>
              </a:rPr>
              <a:t>Phạm</a:t>
            </a:r>
            <a:r>
              <a:rPr lang="en-US" dirty="0">
                <a:solidFill>
                  <a:schemeClr val="tx1"/>
                </a:solidFill>
                <a:sym typeface="+mn-ea"/>
              </a:rPr>
              <a:t> vi </a:t>
            </a:r>
            <a:r>
              <a:rPr lang="en-US" dirty="0" err="1">
                <a:solidFill>
                  <a:schemeClr val="tx1"/>
                </a:solidFill>
                <a:sym typeface="+mn-ea"/>
              </a:rPr>
              <a:t>nghiên</a:t>
            </a:r>
            <a:r>
              <a:rPr lang="en-US" dirty="0">
                <a:solidFill>
                  <a:schemeClr val="tx1"/>
                </a:solidFill>
                <a:sym typeface="+mn-ea"/>
              </a:rPr>
              <a:t> </a:t>
            </a:r>
            <a:r>
              <a:rPr lang="en-US" dirty="0" err="1">
                <a:solidFill>
                  <a:schemeClr val="tx1"/>
                </a:solidFill>
                <a:sym typeface="+mn-ea"/>
              </a:rPr>
              <a:t>cứu</a:t>
            </a:r>
            <a:r>
              <a:rPr lang="en-US" dirty="0">
                <a:solidFill>
                  <a:schemeClr val="tx1"/>
                </a:solidFill>
                <a:sym typeface="+mn-ea"/>
              </a:rPr>
              <a:t>:</a:t>
            </a:r>
            <a:endParaRPr lang="en-US" dirty="0">
              <a:solidFill>
                <a:schemeClr val="tx1"/>
              </a:solidFill>
              <a:sym typeface="+mn-ea"/>
            </a:endParaRPr>
          </a:p>
          <a:p>
            <a:pPr algn="just"/>
            <a:r>
              <a:rPr lang="en-US" dirty="0" err="1">
                <a:sym typeface="+mn-ea"/>
              </a:rPr>
              <a:t>Không</a:t>
            </a:r>
            <a:r>
              <a:rPr lang="en-US" dirty="0">
                <a:sym typeface="+mn-ea"/>
              </a:rPr>
              <a:t> </a:t>
            </a:r>
            <a:r>
              <a:rPr lang="en-US" dirty="0" err="1">
                <a:sym typeface="+mn-ea"/>
              </a:rPr>
              <a:t>gian</a:t>
            </a:r>
            <a:r>
              <a:rPr lang="en-US" dirty="0">
                <a:sym typeface="+mn-ea"/>
              </a:rPr>
              <a:t>: </a:t>
            </a:r>
            <a:r>
              <a:rPr lang="vi-VN">
                <a:latin typeface="Calibri (Body)"/>
                <a:ea typeface="Calibri" panose="020F0502020204030204" charset="0"/>
                <a:cs typeface="Calibri" panose="020F0502020204030204" charset="0"/>
              </a:rPr>
              <a:t>Các trung tâm đào tạo và trông giữ học sinh tư thục tại các khu vực thành thị, nơi có nhu cầu cao về dịch vụ giáo dục và chăm sóc học sinh</a:t>
            </a:r>
            <a:r>
              <a:rPr lang="en-US" dirty="0">
                <a:solidFill>
                  <a:schemeClr val="tx1"/>
                </a:solidFill>
                <a:latin typeface="Calibri (Body)"/>
                <a:sym typeface="+mn-ea"/>
              </a:rPr>
              <a:t>.</a:t>
            </a:r>
            <a:endParaRPr lang="en-US" dirty="0">
              <a:solidFill>
                <a:schemeClr val="tx1"/>
              </a:solidFill>
              <a:latin typeface="Calibri (Body)"/>
              <a:sym typeface="+mn-ea"/>
            </a:endParaRPr>
          </a:p>
          <a:p>
            <a:pPr algn="just"/>
            <a:r>
              <a:rPr lang="en-US" dirty="0" err="1">
                <a:sym typeface="+mn-ea"/>
              </a:rPr>
              <a:t>Thời</a:t>
            </a:r>
            <a:r>
              <a:rPr lang="en-US" dirty="0">
                <a:sym typeface="+mn-ea"/>
              </a:rPr>
              <a:t> </a:t>
            </a:r>
            <a:r>
              <a:rPr lang="en-US" dirty="0" err="1">
                <a:sym typeface="+mn-ea"/>
              </a:rPr>
              <a:t>gian</a:t>
            </a:r>
            <a:r>
              <a:rPr lang="en-US" dirty="0">
                <a:sym typeface="+mn-ea"/>
              </a:rPr>
              <a:t>: </a:t>
            </a:r>
            <a:r>
              <a:rPr lang="en-US" dirty="0" err="1">
                <a:sym typeface="+mn-ea"/>
              </a:rPr>
              <a:t>Đề</a:t>
            </a:r>
            <a:r>
              <a:rPr lang="en-US" dirty="0">
                <a:sym typeface="+mn-ea"/>
              </a:rPr>
              <a:t> </a:t>
            </a:r>
            <a:r>
              <a:rPr lang="en-US" dirty="0" err="1">
                <a:sym typeface="+mn-ea"/>
              </a:rPr>
              <a:t>tài</a:t>
            </a:r>
            <a:r>
              <a:rPr lang="en-US" dirty="0">
                <a:sym typeface="+mn-ea"/>
              </a:rPr>
              <a:t> </a:t>
            </a:r>
            <a:r>
              <a:rPr lang="en-US" dirty="0" err="1">
                <a:sym typeface="+mn-ea"/>
              </a:rPr>
              <a:t>xây</a:t>
            </a:r>
            <a:r>
              <a:rPr lang="en-US" dirty="0">
                <a:sym typeface="+mn-ea"/>
              </a:rPr>
              <a:t> </a:t>
            </a:r>
            <a:r>
              <a:rPr lang="en-US" dirty="0" err="1">
                <a:sym typeface="+mn-ea"/>
              </a:rPr>
              <a:t>dựng</a:t>
            </a:r>
            <a:r>
              <a:rPr lang="en-US" dirty="0">
                <a:sym typeface="+mn-ea"/>
              </a:rPr>
              <a:t> </a:t>
            </a:r>
            <a:r>
              <a:rPr lang="en-US" dirty="0" err="1">
                <a:sym typeface="+mn-ea"/>
              </a:rPr>
              <a:t>từ</a:t>
            </a:r>
            <a:r>
              <a:rPr lang="en-US" dirty="0">
                <a:sym typeface="+mn-ea"/>
              </a:rPr>
              <a:t> </a:t>
            </a:r>
            <a:r>
              <a:rPr lang="en-US" dirty="0" err="1">
                <a:sym typeface="+mn-ea"/>
              </a:rPr>
              <a:t>tháng</a:t>
            </a:r>
            <a:r>
              <a:rPr lang="en-US" dirty="0">
                <a:sym typeface="+mn-ea"/>
              </a:rPr>
              <a:t> 03 </a:t>
            </a:r>
            <a:r>
              <a:rPr lang="en-US" dirty="0" err="1">
                <a:sym typeface="+mn-ea"/>
              </a:rPr>
              <a:t>năm</a:t>
            </a:r>
            <a:r>
              <a:rPr lang="en-US" dirty="0">
                <a:sym typeface="+mn-ea"/>
              </a:rPr>
              <a:t> 2024 </a:t>
            </a:r>
            <a:r>
              <a:rPr lang="en-US" dirty="0" err="1">
                <a:sym typeface="+mn-ea"/>
              </a:rPr>
              <a:t>đến</a:t>
            </a:r>
            <a:r>
              <a:rPr lang="en-US" dirty="0">
                <a:sym typeface="+mn-ea"/>
              </a:rPr>
              <a:t> </a:t>
            </a:r>
            <a:r>
              <a:rPr lang="en-US" dirty="0" err="1">
                <a:sym typeface="+mn-ea"/>
              </a:rPr>
              <a:t>tháng</a:t>
            </a:r>
            <a:r>
              <a:rPr lang="en-US" dirty="0">
                <a:sym typeface="+mn-ea"/>
              </a:rPr>
              <a:t> 06 </a:t>
            </a:r>
            <a:r>
              <a:rPr lang="en-US" dirty="0" err="1">
                <a:sym typeface="+mn-ea"/>
              </a:rPr>
              <a:t>năm</a:t>
            </a:r>
            <a:r>
              <a:rPr lang="en-US" dirty="0">
                <a:sym typeface="+mn-ea"/>
              </a:rPr>
              <a:t> 2024.</a:t>
            </a:r>
            <a:endParaRPr lang="en-US" dirty="0">
              <a:solidFill>
                <a:schemeClr val="tx1"/>
              </a:solidFill>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7</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sp>
        <p:nvSpPr>
          <p:cNvPr id="5" name="Content Placeholder 4"/>
          <p:cNvSpPr>
            <a:spLocks noGrp="1"/>
          </p:cNvSpPr>
          <p:nvPr>
            <p:ph idx="1"/>
          </p:nvPr>
        </p:nvSpPr>
        <p:spPr>
          <a:xfrm>
            <a:off x="838200" y="1253490"/>
            <a:ext cx="10515600" cy="4351338"/>
          </a:xfrm>
          <a:noFill/>
        </p:spPr>
        <p:txBody>
          <a:bodyPr/>
          <a:lstStyle/>
          <a:p>
            <a:pPr marL="0" indent="0" algn="just">
              <a:buNone/>
            </a:pPr>
            <a:r>
              <a:rPr lang="en-US" b="1" dirty="0" err="1">
                <a:sym typeface="+mn-ea"/>
              </a:rPr>
              <a:t>Phạm</a:t>
            </a:r>
            <a:r>
              <a:rPr lang="en-US" b="1" dirty="0">
                <a:sym typeface="+mn-ea"/>
              </a:rPr>
              <a:t> vi </a:t>
            </a:r>
            <a:r>
              <a:rPr lang="en-US" b="1" dirty="0" err="1">
                <a:sym typeface="+mn-ea"/>
              </a:rPr>
              <a:t>nghiên</a:t>
            </a:r>
            <a:r>
              <a:rPr lang="en-US" b="1" dirty="0">
                <a:sym typeface="+mn-ea"/>
              </a:rPr>
              <a:t> </a:t>
            </a:r>
            <a:r>
              <a:rPr lang="en-US" b="1" dirty="0" err="1">
                <a:sym typeface="+mn-ea"/>
              </a:rPr>
              <a:t>cứu</a:t>
            </a:r>
            <a:r>
              <a:rPr lang="en-US" b="1" dirty="0">
                <a:sym typeface="+mn-ea"/>
              </a:rPr>
              <a:t> </a:t>
            </a:r>
            <a:r>
              <a:rPr lang="en-US" b="1" dirty="0" err="1">
                <a:sym typeface="+mn-ea"/>
              </a:rPr>
              <a:t>và</a:t>
            </a:r>
            <a:r>
              <a:rPr lang="en-US" b="1" dirty="0">
                <a:sym typeface="+mn-ea"/>
              </a:rPr>
              <a:t> </a:t>
            </a:r>
            <a:r>
              <a:rPr lang="en-US" b="1" dirty="0" err="1">
                <a:sym typeface="+mn-ea"/>
              </a:rPr>
              <a:t>đối</a:t>
            </a:r>
            <a:r>
              <a:rPr lang="en-US" b="1" dirty="0">
                <a:sym typeface="+mn-ea"/>
              </a:rPr>
              <a:t> </a:t>
            </a:r>
            <a:r>
              <a:rPr lang="en-US" b="1" dirty="0" err="1">
                <a:sym typeface="+mn-ea"/>
              </a:rPr>
              <a:t>tượng</a:t>
            </a:r>
            <a:r>
              <a:rPr lang="en-US" b="1" dirty="0">
                <a:sym typeface="+mn-ea"/>
              </a:rPr>
              <a:t> </a:t>
            </a:r>
            <a:r>
              <a:rPr lang="en-US" b="1" dirty="0" err="1">
                <a:sym typeface="+mn-ea"/>
              </a:rPr>
              <a:t>nghiên</a:t>
            </a:r>
            <a:r>
              <a:rPr lang="en-US" b="1" dirty="0">
                <a:sym typeface="+mn-ea"/>
              </a:rPr>
              <a:t> </a:t>
            </a:r>
            <a:r>
              <a:rPr lang="en-US" b="1" dirty="0" err="1">
                <a:sym typeface="+mn-ea"/>
              </a:rPr>
              <a:t>cứu</a:t>
            </a:r>
            <a:endParaRPr lang="en-US" b="1" dirty="0">
              <a:solidFill>
                <a:schemeClr val="tx1"/>
              </a:solidFill>
              <a:sym typeface="+mn-ea"/>
            </a:endParaRPr>
          </a:p>
          <a:p>
            <a:pPr marL="0" indent="0" algn="just">
              <a:buNone/>
            </a:pPr>
            <a:r>
              <a:rPr lang="en-US" dirty="0" err="1">
                <a:sym typeface="+mn-ea"/>
              </a:rPr>
              <a:t>Đối</a:t>
            </a:r>
            <a:r>
              <a:rPr lang="en-US" dirty="0">
                <a:sym typeface="+mn-ea"/>
              </a:rPr>
              <a:t> </a:t>
            </a:r>
            <a:r>
              <a:rPr lang="en-US" dirty="0" err="1">
                <a:sym typeface="+mn-ea"/>
              </a:rPr>
              <a:t>tượng</a:t>
            </a:r>
            <a:r>
              <a:rPr lang="en-US" dirty="0">
                <a:sym typeface="+mn-ea"/>
              </a:rPr>
              <a:t> </a:t>
            </a:r>
            <a:r>
              <a:rPr lang="en-US" dirty="0" err="1">
                <a:sym typeface="+mn-ea"/>
              </a:rPr>
              <a:t>nghiên</a:t>
            </a:r>
            <a:r>
              <a:rPr lang="en-US" dirty="0">
                <a:sym typeface="+mn-ea"/>
              </a:rPr>
              <a:t> </a:t>
            </a:r>
            <a:r>
              <a:rPr lang="en-US" dirty="0" err="1">
                <a:sym typeface="+mn-ea"/>
              </a:rPr>
              <a:t>cứu</a:t>
            </a:r>
            <a:r>
              <a:rPr lang="en-US" dirty="0">
                <a:solidFill>
                  <a:schemeClr val="tx1"/>
                </a:solidFill>
                <a:sym typeface="+mn-ea"/>
              </a:rPr>
              <a:t>:</a:t>
            </a:r>
            <a:endParaRPr lang="en-US" dirty="0">
              <a:solidFill>
                <a:schemeClr val="tx1"/>
              </a:solidFill>
              <a:sym typeface="+mn-ea"/>
            </a:endParaRPr>
          </a:p>
          <a:p>
            <a:pPr algn="just"/>
            <a:r>
              <a:rPr lang="en-US">
                <a:sym typeface="+mn-ea"/>
              </a:rPr>
              <a:t>Học sinh cấp 1 và cấp 2 đang theo học tại các trung tâm đào tạo</a:t>
            </a:r>
            <a:r>
              <a:rPr lang="en-US" dirty="0">
                <a:solidFill>
                  <a:schemeClr val="tx1"/>
                </a:solidFill>
                <a:sym typeface="+mn-ea"/>
              </a:rPr>
              <a:t>.</a:t>
            </a:r>
            <a:endParaRPr lang="en-US" dirty="0">
              <a:solidFill>
                <a:schemeClr val="tx1"/>
              </a:solidFill>
              <a:sym typeface="+mn-ea"/>
            </a:endParaRPr>
          </a:p>
          <a:p>
            <a:pPr algn="just"/>
            <a:r>
              <a:rPr lang="en-US" dirty="0">
                <a:solidFill>
                  <a:schemeClr val="tx1"/>
                </a:solidFill>
                <a:sym typeface="+mn-ea"/>
              </a:rPr>
              <a:t>Giáo viên và nhân viên làm việc tại các trung tâm đào tạo.</a:t>
            </a:r>
            <a:endParaRPr lang="en-US" dirty="0">
              <a:solidFill>
                <a:schemeClr val="tx1"/>
              </a:solidFill>
              <a:sym typeface="+mn-ea"/>
            </a:endParaRPr>
          </a:p>
          <a:p>
            <a:pPr algn="just"/>
            <a:r>
              <a:rPr lang="en-US" dirty="0">
                <a:solidFill>
                  <a:schemeClr val="tx1"/>
                </a:solidFill>
                <a:sym typeface="+mn-ea"/>
              </a:rPr>
              <a:t>Phụ huynh của học sinh, những người có nhu cầu theo dõi và quản lý quá trình học tập và chăm sóc của con em mình.</a:t>
            </a:r>
            <a:endParaRPr lang="en-US" dirty="0">
              <a:solidFill>
                <a:schemeClr val="tx1"/>
              </a:solidFill>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9</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sp>
        <p:nvSpPr>
          <p:cNvPr id="5" name="Content Placeholder 4"/>
          <p:cNvSpPr>
            <a:spLocks noGrp="1"/>
          </p:cNvSpPr>
          <p:nvPr>
            <p:ph idx="1"/>
          </p:nvPr>
        </p:nvSpPr>
        <p:spPr>
          <a:xfrm>
            <a:off x="838200" y="1253490"/>
            <a:ext cx="10515600" cy="5107553"/>
          </a:xfrm>
          <a:noFill/>
        </p:spPr>
        <p:txBody>
          <a:bodyPr>
            <a:normAutofit/>
          </a:bodyPr>
          <a:lstStyle/>
          <a:p>
            <a:pPr marL="0" indent="0">
              <a:buNone/>
            </a:pPr>
            <a:r>
              <a:rPr lang="en-US" b="1" dirty="0" err="1">
                <a:sym typeface="+mn-ea"/>
              </a:rPr>
              <a:t>Về</a:t>
            </a:r>
            <a:r>
              <a:rPr lang="en-US" b="1" dirty="0">
                <a:sym typeface="+mn-ea"/>
              </a:rPr>
              <a:t> </a:t>
            </a:r>
            <a:r>
              <a:rPr lang="en-US" b="1" dirty="0" err="1">
                <a:sym typeface="+mn-ea"/>
              </a:rPr>
              <a:t>kỹ</a:t>
            </a:r>
            <a:r>
              <a:rPr lang="en-US" b="1" dirty="0">
                <a:sym typeface="+mn-ea"/>
              </a:rPr>
              <a:t> </a:t>
            </a:r>
            <a:r>
              <a:rPr lang="en-US" b="1" dirty="0" err="1">
                <a:sym typeface="+mn-ea"/>
              </a:rPr>
              <a:t>thuật</a:t>
            </a:r>
            <a:endParaRPr lang="en-US" b="1" dirty="0">
              <a:solidFill>
                <a:schemeClr val="tx1"/>
              </a:solidFill>
              <a:sym typeface="+mn-ea"/>
            </a:endParaRPr>
          </a:p>
          <a:p>
            <a:pPr>
              <a:buFontTx/>
              <a:buChar char="-"/>
            </a:pPr>
            <a:r>
              <a:rPr lang="en-US"/>
              <a:t>Sử dụng các công nghệ hiện đại như </a:t>
            </a:r>
            <a:r>
              <a:rPr lang="en-US">
                <a:sym typeface="+mn-ea"/>
              </a:rPr>
              <a:t>ASP.NET Core 8.</a:t>
            </a:r>
            <a:endParaRPr lang="en-US"/>
          </a:p>
          <a:p>
            <a:pPr>
              <a:buFontTx/>
              <a:buChar char="-"/>
            </a:pPr>
            <a:r>
              <a:rPr lang="en-US"/>
              <a:t>Hệ quản trị cơ sở dữ liệu (SQL Server).</a:t>
            </a:r>
            <a:endParaRPr lang="en-US"/>
          </a:p>
          <a:p>
            <a:pPr>
              <a:buFontTx/>
              <a:buChar char="-"/>
            </a:pPr>
            <a:r>
              <a:rPr lang="en-US">
                <a:sym typeface="+mn-ea"/>
              </a:rPr>
              <a:t>Đảm bảo tính bảo mật, hiệu năng và khả năng mở rộng của hệ thống</a:t>
            </a:r>
            <a:r>
              <a:rPr lang="en-US" dirty="0">
                <a:sym typeface="+mn-ea"/>
              </a:rPr>
              <a:t>.</a:t>
            </a:r>
            <a:endParaRPr lang="en-US" dirty="0">
              <a:sym typeface="+mn-ea"/>
            </a:endParaRPr>
          </a:p>
          <a:p>
            <a:pPr>
              <a:buFontTx/>
              <a:buChar char="-"/>
            </a:pPr>
            <a:r>
              <a:rPr lang="en-US" dirty="0">
                <a:sym typeface="+mn-ea"/>
              </a:rPr>
              <a:t>Xây dựng web API</a:t>
            </a:r>
            <a:endParaRPr lang="en-US" dirty="0">
              <a:sym typeface="+mn-ea"/>
            </a:endParaRPr>
          </a:p>
          <a:p>
            <a:pPr>
              <a:buFontTx/>
              <a:buChar char="-"/>
            </a:pPr>
            <a:r>
              <a:rPr lang="en-US">
                <a:sym typeface="+mn-ea"/>
              </a:rPr>
              <a:t>Thư viện hỗ trợ xác thực người dùng Identity, JWT.</a:t>
            </a:r>
            <a:endParaRPr lang="en-US">
              <a:sym typeface="+mn-ea"/>
            </a:endParaRPr>
          </a:p>
          <a:p>
            <a:pPr marL="0" indent="0">
              <a:buFontTx/>
              <a:buNone/>
            </a:pPr>
            <a:endParaRPr lang="en-US" dirty="0">
              <a:solidFill>
                <a:srgbClr val="FF0000"/>
              </a:solidFill>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579235"/>
            <a:ext cx="4114800" cy="365125"/>
          </a:xfrm>
        </p:spPr>
        <p:txBody>
          <a:bodyPr/>
          <a:lstStyle/>
          <a:p>
            <a:r>
              <a:rPr lang="en-US">
                <a:solidFill>
                  <a:schemeClr val="bg1"/>
                </a:solidFill>
              </a:rPr>
              <a:t>9</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sp>
        <p:nvSpPr>
          <p:cNvPr id="5" name="Content Placeholder 4"/>
          <p:cNvSpPr>
            <a:spLocks noGrp="1"/>
          </p:cNvSpPr>
          <p:nvPr>
            <p:ph idx="1"/>
          </p:nvPr>
        </p:nvSpPr>
        <p:spPr>
          <a:xfrm>
            <a:off x="838200" y="1253490"/>
            <a:ext cx="5161915" cy="5107305"/>
          </a:xfrm>
          <a:noFill/>
        </p:spPr>
        <p:txBody>
          <a:bodyPr>
            <a:normAutofit/>
          </a:bodyPr>
          <a:lstStyle/>
          <a:p>
            <a:pPr marL="0" indent="0">
              <a:buFontTx/>
              <a:buNone/>
            </a:pPr>
            <a:r>
              <a:rPr lang="en-US" b="1" dirty="0" err="1">
                <a:sym typeface="+mn-ea"/>
              </a:rPr>
              <a:t>Danh sách đối tượng cần quản lý</a:t>
            </a:r>
            <a:endParaRPr lang="en-US" b="1" dirty="0" err="1">
              <a:sym typeface="+mn-ea"/>
            </a:endParaRPr>
          </a:p>
          <a:p>
            <a:pPr marL="0" indent="0">
              <a:buFontTx/>
              <a:buNone/>
            </a:pPr>
            <a:r>
              <a:rPr lang="en-US" dirty="0" err="1">
                <a:sym typeface="+mn-ea"/>
              </a:rPr>
              <a:t>- TrungTam (Trung Tâm)</a:t>
            </a:r>
            <a:endParaRPr lang="en-US" dirty="0" err="1">
              <a:sym typeface="+mn-ea"/>
            </a:endParaRPr>
          </a:p>
          <a:p>
            <a:pPr>
              <a:buFontTx/>
              <a:buChar char="-"/>
            </a:pPr>
            <a:r>
              <a:rPr lang="en-US"/>
              <a:t>HocSinh (Học Sinh)</a:t>
            </a:r>
            <a:endParaRPr lang="en-US"/>
          </a:p>
          <a:p>
            <a:pPr>
              <a:buFontTx/>
              <a:buChar char="-"/>
            </a:pPr>
            <a:r>
              <a:rPr lang="en-US"/>
              <a:t>NhanVien (Nhân Viên)</a:t>
            </a:r>
            <a:endParaRPr lang="en-US"/>
          </a:p>
          <a:p>
            <a:pPr>
              <a:buFontTx/>
              <a:buChar char="-"/>
            </a:pPr>
            <a:r>
              <a:rPr lang="en-US"/>
              <a:t>DichVu (Dịch Vụ)</a:t>
            </a:r>
            <a:endParaRPr lang="en-US"/>
          </a:p>
          <a:p>
            <a:pPr>
              <a:buFontTx/>
              <a:buChar char="-"/>
            </a:pPr>
            <a:r>
              <a:rPr lang="en-US"/>
              <a:t>SanPham (Sản Phẩm)</a:t>
            </a:r>
            <a:endParaRPr lang="en-US"/>
          </a:p>
          <a:p>
            <a:pPr>
              <a:buFontTx/>
              <a:buChar char="-"/>
            </a:pPr>
            <a:r>
              <a:rPr lang="en-US"/>
              <a:t>NhaCungCap (Nhà Cung Cấp)</a:t>
            </a:r>
            <a:endParaRPr lang="en-US"/>
          </a:p>
          <a:p>
            <a:pPr>
              <a:buFontTx/>
              <a:buChar char="-"/>
            </a:pPr>
            <a:r>
              <a:rPr lang="en-US"/>
              <a:t>MonHoc (Môn Học)</a:t>
            </a:r>
            <a:endParaRPr lang="en-US"/>
          </a:p>
          <a:p>
            <a:pPr>
              <a:buFontTx/>
              <a:buChar char="-"/>
            </a:pPr>
            <a:r>
              <a:rPr lang="en-US"/>
              <a:t>PhieuHoaDon (Phiếu Hóa Đơn)</a:t>
            </a:r>
            <a:endParaRPr lang="en-US"/>
          </a:p>
          <a:p>
            <a:pPr>
              <a:buFontTx/>
              <a:buChar char="-"/>
            </a:pPr>
            <a:endParaRPr lang="en-US"/>
          </a:p>
          <a:p>
            <a:pPr>
              <a:buFontTx/>
              <a:buChar char="-"/>
            </a:pPr>
            <a:endParaRPr lang="en-US"/>
          </a:p>
          <a:p>
            <a:pPr>
              <a:buFontTx/>
              <a:buChar char="-"/>
            </a:pPr>
            <a:endParaRPr lang="en-US"/>
          </a:p>
          <a:p>
            <a:pPr>
              <a:buFontTx/>
              <a:buChar char="-"/>
            </a:pPr>
            <a:endParaRPr lang="en-US" dirty="0">
              <a:solidFill>
                <a:srgbClr val="FF0000"/>
              </a:solidFill>
              <a:sym typeface="+mn-ea"/>
            </a:endParaRPr>
          </a:p>
        </p:txBody>
      </p:sp>
      <p:sp>
        <p:nvSpPr>
          <p:cNvPr id="2" name="Content Placeholder 4"/>
          <p:cNvSpPr>
            <a:spLocks noGrp="1"/>
          </p:cNvSpPr>
          <p:nvPr/>
        </p:nvSpPr>
        <p:spPr>
          <a:xfrm>
            <a:off x="6279515" y="1253490"/>
            <a:ext cx="5161915" cy="510730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endParaRPr lang="en-US" dirty="0" err="1">
              <a:sym typeface="+mn-ea"/>
            </a:endParaRPr>
          </a:p>
          <a:p>
            <a:pPr marL="0" indent="0">
              <a:buFontTx/>
              <a:buNone/>
            </a:pPr>
            <a:r>
              <a:rPr lang="en-US" dirty="0" err="1">
                <a:sym typeface="+mn-ea"/>
              </a:rPr>
              <a:t>- KetQua (Kết Quả Học Tập)</a:t>
            </a:r>
            <a:endParaRPr lang="en-US" dirty="0" err="1">
              <a:sym typeface="+mn-ea"/>
            </a:endParaRPr>
          </a:p>
          <a:p>
            <a:pPr>
              <a:buFontTx/>
              <a:buChar char="-"/>
            </a:pPr>
            <a:r>
              <a:rPr lang="en-US"/>
              <a:t>Lop (Lớp Học)</a:t>
            </a:r>
            <a:endParaRPr lang="en-US"/>
          </a:p>
          <a:p>
            <a:pPr>
              <a:buFontTx/>
              <a:buChar char="-"/>
            </a:pPr>
            <a:r>
              <a:rPr lang="en-US"/>
              <a:t>LoSanPham (Lô Sản Phẩm)</a:t>
            </a:r>
            <a:endParaRPr lang="en-US"/>
          </a:p>
          <a:p>
            <a:pPr>
              <a:buFontTx/>
              <a:buChar char="-"/>
            </a:pPr>
            <a:r>
              <a:rPr lang="en-US"/>
              <a:t>SuDungDichVu (Sử Dụng Dịch Vụ)</a:t>
            </a:r>
            <a:endParaRPr lang="en-US"/>
          </a:p>
          <a:p>
            <a:pPr>
              <a:buFontTx/>
              <a:buChar char="-"/>
            </a:pPr>
            <a:endParaRPr lang="en-US"/>
          </a:p>
          <a:p>
            <a:pPr marL="0" indent="0">
              <a:buFontTx/>
              <a:buNone/>
            </a:pPr>
            <a:endParaRPr lang="en-US"/>
          </a:p>
          <a:p>
            <a:pPr>
              <a:buFontTx/>
              <a:buChar char="-"/>
            </a:pPr>
            <a:endParaRPr lang="en-US"/>
          </a:p>
          <a:p>
            <a:pPr>
              <a:buFontTx/>
              <a:buChar char="-"/>
            </a:pPr>
            <a:endParaRPr lang="en-US"/>
          </a:p>
          <a:p>
            <a:pPr>
              <a:buFontTx/>
              <a:buChar char="-"/>
            </a:pPr>
            <a:endParaRPr lang="en-US" dirty="0">
              <a:solidFill>
                <a:srgbClr val="FF0000"/>
              </a:solidFill>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s 5"/>
          <p:cNvSpPr/>
          <p:nvPr/>
        </p:nvSpPr>
        <p:spPr>
          <a:xfrm>
            <a:off x="0" y="0"/>
            <a:ext cx="12192000" cy="7829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solidFill>
                  <a:schemeClr val="bg1"/>
                </a:solidFill>
              </a:rPr>
              <a:t>17</a:t>
            </a:r>
            <a:endParaRPr lang="en-US">
              <a:solidFill>
                <a:schemeClr val="bg1"/>
              </a:solidFill>
            </a:endParaRPr>
          </a:p>
        </p:txBody>
      </p:sp>
      <p:pic>
        <p:nvPicPr>
          <p:cNvPr id="45" name="Content Placeholder 44" descr="3dgifmaker48203"/>
          <p:cNvPicPr>
            <a:picLocks noChangeAspect="1"/>
          </p:cNvPicPr>
          <p:nvPr/>
        </p:nvPicPr>
        <p:blipFill>
          <a:blip r:embed="rId1"/>
          <a:stretch>
            <a:fillRect/>
          </a:stretch>
        </p:blipFill>
        <p:spPr>
          <a:xfrm>
            <a:off x="0" y="0"/>
            <a:ext cx="782955" cy="782955"/>
          </a:xfrm>
          <a:prstGeom prst="rect">
            <a:avLst/>
          </a:prstGeom>
        </p:spPr>
      </p:pic>
      <p:sp>
        <p:nvSpPr>
          <p:cNvPr id="8" name="Title 5"/>
          <p:cNvSpPr>
            <a:spLocks noGrp="1"/>
          </p:cNvSpPr>
          <p:nvPr/>
        </p:nvSpPr>
        <p:spPr>
          <a:xfrm>
            <a:off x="838200" y="0"/>
            <a:ext cx="10515600" cy="782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solidFill>
                  <a:schemeClr val="bg1"/>
                </a:solidFill>
                <a:sym typeface="+mn-ea"/>
              </a:rPr>
              <a:t>3. Nội dung nghiên cứu</a:t>
            </a:r>
            <a:endParaRPr lang="en-US" sz="3000">
              <a:solidFill>
                <a:schemeClr val="bg1"/>
              </a:solidFill>
              <a:sym typeface="+mn-ea"/>
            </a:endParaRPr>
          </a:p>
        </p:txBody>
      </p:sp>
      <p:sp>
        <p:nvSpPr>
          <p:cNvPr id="7" name="Content Placeholder 4"/>
          <p:cNvSpPr>
            <a:spLocks noGrp="1"/>
          </p:cNvSpPr>
          <p:nvPr/>
        </p:nvSpPr>
        <p:spPr>
          <a:xfrm>
            <a:off x="838200" y="1253490"/>
            <a:ext cx="10515600" cy="883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ym typeface="+mn-ea"/>
              </a:rPr>
              <a:t>Phân tích thiết kế cơ sở dữ liệu</a:t>
            </a:r>
            <a:endParaRPr lang="en-US" b="1">
              <a:sym typeface="+mn-ea"/>
            </a:endParaRPr>
          </a:p>
          <a:p>
            <a:pPr algn="just"/>
            <a:endParaRPr lang="en-US">
              <a:sym typeface="+mn-ea"/>
            </a:endParaRPr>
          </a:p>
        </p:txBody>
      </p:sp>
      <p:pic>
        <p:nvPicPr>
          <p:cNvPr id="67" name="Picture 2"/>
          <p:cNvPicPr>
            <a:picLocks noChangeAspect="1"/>
          </p:cNvPicPr>
          <p:nvPr>
            <p:ph idx="1"/>
          </p:nvPr>
        </p:nvPicPr>
        <p:blipFill>
          <a:blip r:embed="rId2"/>
          <a:stretch>
            <a:fillRect/>
          </a:stretch>
        </p:blipFill>
        <p:spPr>
          <a:xfrm>
            <a:off x="1234440" y="1825625"/>
            <a:ext cx="9577705" cy="4635500"/>
          </a:xfrm>
          <a:prstGeom prst="rect">
            <a:avLst/>
          </a:prstGeom>
          <a:noFill/>
          <a:ln>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5816</Words>
  <Application>WPS Presentation</Application>
  <PresentationFormat>Widescreen</PresentationFormat>
  <Paragraphs>397</Paragraphs>
  <Slides>42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Arial</vt:lpstr>
      <vt:lpstr>SimSun</vt:lpstr>
      <vt:lpstr>Wingdings</vt:lpstr>
      <vt:lpstr>Calibri (Body)</vt:lpstr>
      <vt:lpstr>Calibri</vt:lpstr>
      <vt:lpstr>Wingdings</vt:lpstr>
      <vt:lpstr>Calibri Light</vt:lpstr>
      <vt:lpstr>Microsoft YaHei</vt:lpstr>
      <vt:lpstr>Arial Unicode MS</vt:lpstr>
      <vt:lpstr>Office Theme</vt:lpstr>
      <vt:lpstr>BÁO CÁO KHÓA LUẬN TỐT NGHIỆP</vt:lpstr>
      <vt:lpstr>Nội dung</vt:lpstr>
      <vt:lpstr>1. Lý do chọn đề tài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quản lý dự án công nghệ thông tin</dc:title>
  <dc:creator>Vinh Hiển</dc:creator>
  <cp:lastModifiedBy>mavuo</cp:lastModifiedBy>
  <cp:revision>337</cp:revision>
  <dcterms:created xsi:type="dcterms:W3CDTF">2021-05-28T06:43:00Z</dcterms:created>
  <dcterms:modified xsi:type="dcterms:W3CDTF">2024-06-27T01:01:52Z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DD1C873915464A52874C9ABBBE70B965</vt:lpwstr>
  </property>
</Properties>
</file>